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5"/>
  </p:notesMasterIdLst>
  <p:handoutMasterIdLst>
    <p:handoutMasterId r:id="rId16"/>
  </p:handoutMasterIdLst>
  <p:sldIdLst>
    <p:sldId id="375" r:id="rId2"/>
    <p:sldId id="421" r:id="rId3"/>
    <p:sldId id="444" r:id="rId4"/>
    <p:sldId id="451" r:id="rId5"/>
    <p:sldId id="445" r:id="rId6"/>
    <p:sldId id="446" r:id="rId7"/>
    <p:sldId id="447" r:id="rId8"/>
    <p:sldId id="452" r:id="rId9"/>
    <p:sldId id="449" r:id="rId10"/>
    <p:sldId id="450" r:id="rId11"/>
    <p:sldId id="456" r:id="rId12"/>
    <p:sldId id="455" r:id="rId13"/>
    <p:sldId id="454" r:id="rId14"/>
  </p:sldIdLst>
  <p:sldSz cx="9144000" cy="6858000" type="screen4x3"/>
  <p:notesSz cx="6799263" cy="9929813"/>
  <p:defaultTextStyle>
    <a:defPPr>
      <a:defRPr lang="fr-FR"/>
    </a:defPPr>
    <a:lvl1pPr algn="l" rtl="0" fontAlgn="base">
      <a:spcBef>
        <a:spcPct val="0"/>
      </a:spcBef>
      <a:spcAft>
        <a:spcPct val="0"/>
      </a:spcAft>
      <a:defRPr sz="3300" kern="1200">
        <a:solidFill>
          <a:srgbClr val="8F4369"/>
        </a:solidFill>
        <a:latin typeface="Arial" charset="0"/>
        <a:ea typeface="+mn-ea"/>
        <a:cs typeface="+mn-cs"/>
      </a:defRPr>
    </a:lvl1pPr>
    <a:lvl2pPr marL="457200" algn="l" rtl="0" fontAlgn="base">
      <a:spcBef>
        <a:spcPct val="0"/>
      </a:spcBef>
      <a:spcAft>
        <a:spcPct val="0"/>
      </a:spcAft>
      <a:defRPr sz="3300" kern="1200">
        <a:solidFill>
          <a:srgbClr val="8F4369"/>
        </a:solidFill>
        <a:latin typeface="Arial" charset="0"/>
        <a:ea typeface="+mn-ea"/>
        <a:cs typeface="+mn-cs"/>
      </a:defRPr>
    </a:lvl2pPr>
    <a:lvl3pPr marL="914400" algn="l" rtl="0" fontAlgn="base">
      <a:spcBef>
        <a:spcPct val="0"/>
      </a:spcBef>
      <a:spcAft>
        <a:spcPct val="0"/>
      </a:spcAft>
      <a:defRPr sz="3300" kern="1200">
        <a:solidFill>
          <a:srgbClr val="8F4369"/>
        </a:solidFill>
        <a:latin typeface="Arial" charset="0"/>
        <a:ea typeface="+mn-ea"/>
        <a:cs typeface="+mn-cs"/>
      </a:defRPr>
    </a:lvl3pPr>
    <a:lvl4pPr marL="1371600" algn="l" rtl="0" fontAlgn="base">
      <a:spcBef>
        <a:spcPct val="0"/>
      </a:spcBef>
      <a:spcAft>
        <a:spcPct val="0"/>
      </a:spcAft>
      <a:defRPr sz="3300" kern="1200">
        <a:solidFill>
          <a:srgbClr val="8F4369"/>
        </a:solidFill>
        <a:latin typeface="Arial" charset="0"/>
        <a:ea typeface="+mn-ea"/>
        <a:cs typeface="+mn-cs"/>
      </a:defRPr>
    </a:lvl4pPr>
    <a:lvl5pPr marL="1828800" algn="l" rtl="0" fontAlgn="base">
      <a:spcBef>
        <a:spcPct val="0"/>
      </a:spcBef>
      <a:spcAft>
        <a:spcPct val="0"/>
      </a:spcAft>
      <a:defRPr sz="3300" kern="1200">
        <a:solidFill>
          <a:srgbClr val="8F4369"/>
        </a:solidFill>
        <a:latin typeface="Arial" charset="0"/>
        <a:ea typeface="+mn-ea"/>
        <a:cs typeface="+mn-cs"/>
      </a:defRPr>
    </a:lvl5pPr>
    <a:lvl6pPr marL="2286000" algn="l" defTabSz="914400" rtl="0" eaLnBrk="1" latinLnBrk="0" hangingPunct="1">
      <a:defRPr sz="3300" kern="1200">
        <a:solidFill>
          <a:srgbClr val="8F4369"/>
        </a:solidFill>
        <a:latin typeface="Arial" charset="0"/>
        <a:ea typeface="+mn-ea"/>
        <a:cs typeface="+mn-cs"/>
      </a:defRPr>
    </a:lvl6pPr>
    <a:lvl7pPr marL="2743200" algn="l" defTabSz="914400" rtl="0" eaLnBrk="1" latinLnBrk="0" hangingPunct="1">
      <a:defRPr sz="3300" kern="1200">
        <a:solidFill>
          <a:srgbClr val="8F4369"/>
        </a:solidFill>
        <a:latin typeface="Arial" charset="0"/>
        <a:ea typeface="+mn-ea"/>
        <a:cs typeface="+mn-cs"/>
      </a:defRPr>
    </a:lvl7pPr>
    <a:lvl8pPr marL="3200400" algn="l" defTabSz="914400" rtl="0" eaLnBrk="1" latinLnBrk="0" hangingPunct="1">
      <a:defRPr sz="3300" kern="1200">
        <a:solidFill>
          <a:srgbClr val="8F4369"/>
        </a:solidFill>
        <a:latin typeface="Arial" charset="0"/>
        <a:ea typeface="+mn-ea"/>
        <a:cs typeface="+mn-cs"/>
      </a:defRPr>
    </a:lvl8pPr>
    <a:lvl9pPr marL="3657600" algn="l" defTabSz="914400" rtl="0" eaLnBrk="1" latinLnBrk="0" hangingPunct="1">
      <a:defRPr sz="3300" kern="1200">
        <a:solidFill>
          <a:srgbClr val="8F4369"/>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8DB8"/>
    <a:srgbClr val="FF8700"/>
    <a:srgbClr val="C2C20A"/>
    <a:srgbClr val="F1221D"/>
    <a:srgbClr val="F7C765"/>
    <a:srgbClr val="FFF0C1"/>
    <a:srgbClr val="8F4369"/>
    <a:srgbClr val="808080"/>
    <a:srgbClr val="386B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9112" autoAdjust="0"/>
  </p:normalViewPr>
  <p:slideViewPr>
    <p:cSldViewPr>
      <p:cViewPr>
        <p:scale>
          <a:sx n="77" d="100"/>
          <a:sy n="77" d="100"/>
        </p:scale>
        <p:origin x="-1968" y="-8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200" d="100"/>
          <a:sy n="200" d="100"/>
        </p:scale>
        <p:origin x="-72" y="9264"/>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2946347" cy="496491"/>
          </a:xfrm>
          <a:prstGeom prst="rect">
            <a:avLst/>
          </a:prstGeom>
          <a:noFill/>
          <a:ln w="9525">
            <a:noFill/>
            <a:miter lim="800000"/>
            <a:headEnd/>
            <a:tailEnd/>
          </a:ln>
          <a:effectLst/>
        </p:spPr>
        <p:txBody>
          <a:bodyPr vert="horz" wrap="square" lIns="91437" tIns="45718" rIns="91437" bIns="45718" numCol="1" anchor="t" anchorCtr="0" compatLnSpc="1">
            <a:prstTxWarp prst="textNoShape">
              <a:avLst/>
            </a:prstTxWarp>
          </a:bodyPr>
          <a:lstStyle>
            <a:lvl1pPr>
              <a:defRPr sz="1200">
                <a:solidFill>
                  <a:schemeClr val="tx1"/>
                </a:solidFill>
              </a:defRPr>
            </a:lvl1pPr>
          </a:lstStyle>
          <a:p>
            <a:pPr>
              <a:defRPr/>
            </a:pPr>
            <a:endParaRPr lang="fr-FR"/>
          </a:p>
        </p:txBody>
      </p:sp>
      <p:sp>
        <p:nvSpPr>
          <p:cNvPr id="3075" name="Rectangle 3"/>
          <p:cNvSpPr>
            <a:spLocks noGrp="1" noChangeArrowheads="1"/>
          </p:cNvSpPr>
          <p:nvPr>
            <p:ph type="dt" sz="quarter" idx="1"/>
          </p:nvPr>
        </p:nvSpPr>
        <p:spPr bwMode="auto">
          <a:xfrm>
            <a:off x="3851737" y="1"/>
            <a:ext cx="2946347" cy="496491"/>
          </a:xfrm>
          <a:prstGeom prst="rect">
            <a:avLst/>
          </a:prstGeom>
          <a:noFill/>
          <a:ln w="9525">
            <a:noFill/>
            <a:miter lim="800000"/>
            <a:headEnd/>
            <a:tailEnd/>
          </a:ln>
          <a:effectLst/>
        </p:spPr>
        <p:txBody>
          <a:bodyPr vert="horz" wrap="square" lIns="91437" tIns="45718" rIns="91437" bIns="45718" numCol="1" anchor="t" anchorCtr="0" compatLnSpc="1">
            <a:prstTxWarp prst="textNoShape">
              <a:avLst/>
            </a:prstTxWarp>
          </a:bodyPr>
          <a:lstStyle>
            <a:lvl1pPr algn="r">
              <a:defRPr sz="1200">
                <a:solidFill>
                  <a:schemeClr val="tx1"/>
                </a:solidFill>
              </a:defRPr>
            </a:lvl1pPr>
          </a:lstStyle>
          <a:p>
            <a:pPr>
              <a:defRPr/>
            </a:pPr>
            <a:fld id="{9A1BBC5A-E434-4655-B684-04ECD35D73F5}" type="datetime1">
              <a:rPr lang="fr-FR"/>
              <a:pPr>
                <a:defRPr/>
              </a:pPr>
              <a:t>28/08/2017</a:t>
            </a:fld>
            <a:endParaRPr lang="fr-FR"/>
          </a:p>
        </p:txBody>
      </p:sp>
      <p:sp>
        <p:nvSpPr>
          <p:cNvPr id="3076" name="Rectangle 4"/>
          <p:cNvSpPr>
            <a:spLocks noGrp="1" noChangeArrowheads="1"/>
          </p:cNvSpPr>
          <p:nvPr>
            <p:ph type="ftr" sz="quarter" idx="2"/>
          </p:nvPr>
        </p:nvSpPr>
        <p:spPr bwMode="auto">
          <a:xfrm>
            <a:off x="0" y="9431025"/>
            <a:ext cx="2946347" cy="496491"/>
          </a:xfrm>
          <a:prstGeom prst="rect">
            <a:avLst/>
          </a:prstGeom>
          <a:noFill/>
          <a:ln w="9525">
            <a:noFill/>
            <a:miter lim="800000"/>
            <a:headEnd/>
            <a:tailEnd/>
          </a:ln>
          <a:effectLst/>
        </p:spPr>
        <p:txBody>
          <a:bodyPr vert="horz" wrap="square" lIns="91437" tIns="45718" rIns="91437" bIns="45718" numCol="1" anchor="b" anchorCtr="0" compatLnSpc="1">
            <a:prstTxWarp prst="textNoShape">
              <a:avLst/>
            </a:prstTxWarp>
          </a:bodyPr>
          <a:lstStyle>
            <a:lvl1pPr>
              <a:defRPr sz="1200">
                <a:solidFill>
                  <a:schemeClr val="tx1"/>
                </a:solidFill>
              </a:defRPr>
            </a:lvl1pPr>
          </a:lstStyle>
          <a:p>
            <a:pPr>
              <a:defRPr/>
            </a:pPr>
            <a:endParaRPr lang="fr-FR"/>
          </a:p>
        </p:txBody>
      </p:sp>
      <p:sp>
        <p:nvSpPr>
          <p:cNvPr id="3077" name="Rectangle 5"/>
          <p:cNvSpPr>
            <a:spLocks noGrp="1" noChangeArrowheads="1"/>
          </p:cNvSpPr>
          <p:nvPr>
            <p:ph type="sldNum" sz="quarter" idx="3"/>
          </p:nvPr>
        </p:nvSpPr>
        <p:spPr bwMode="auto">
          <a:xfrm>
            <a:off x="3851737" y="9431025"/>
            <a:ext cx="2946347" cy="496491"/>
          </a:xfrm>
          <a:prstGeom prst="rect">
            <a:avLst/>
          </a:prstGeom>
          <a:noFill/>
          <a:ln w="9525">
            <a:noFill/>
            <a:miter lim="800000"/>
            <a:headEnd/>
            <a:tailEnd/>
          </a:ln>
          <a:effectLst/>
        </p:spPr>
        <p:txBody>
          <a:bodyPr vert="horz" wrap="square" lIns="91437" tIns="45718" rIns="91437" bIns="45718" numCol="1" anchor="b" anchorCtr="0" compatLnSpc="1">
            <a:prstTxWarp prst="textNoShape">
              <a:avLst/>
            </a:prstTxWarp>
          </a:bodyPr>
          <a:lstStyle>
            <a:lvl1pPr algn="r">
              <a:defRPr sz="1200">
                <a:solidFill>
                  <a:schemeClr val="tx1"/>
                </a:solidFill>
              </a:defRPr>
            </a:lvl1pPr>
          </a:lstStyle>
          <a:p>
            <a:pPr>
              <a:defRPr/>
            </a:pPr>
            <a:fld id="{E8CA78AD-5C42-4725-984E-39C8A465B660}" type="slidenum">
              <a:rPr lang="fr-FR"/>
              <a:pPr>
                <a:defRPr/>
              </a:pPr>
              <a:t>‹N°›</a:t>
            </a:fld>
            <a:endParaRPr lang="fr-FR"/>
          </a:p>
        </p:txBody>
      </p:sp>
    </p:spTree>
    <p:extLst>
      <p:ext uri="{BB962C8B-B14F-4D97-AF65-F5344CB8AC3E}">
        <p14:creationId xmlns:p14="http://schemas.microsoft.com/office/powerpoint/2010/main" val="188143628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1"/>
            <a:ext cx="2946347" cy="496491"/>
          </a:xfrm>
          <a:prstGeom prst="rect">
            <a:avLst/>
          </a:prstGeom>
          <a:noFill/>
          <a:ln w="9525">
            <a:noFill/>
            <a:miter lim="800000"/>
            <a:headEnd/>
            <a:tailEnd/>
          </a:ln>
          <a:effectLst/>
        </p:spPr>
        <p:txBody>
          <a:bodyPr vert="horz" wrap="square" lIns="91437" tIns="45718" rIns="91437" bIns="45718" numCol="1" anchor="t" anchorCtr="0" compatLnSpc="1">
            <a:prstTxWarp prst="textNoShape">
              <a:avLst/>
            </a:prstTxWarp>
          </a:bodyPr>
          <a:lstStyle>
            <a:lvl1pPr>
              <a:defRPr sz="1200">
                <a:solidFill>
                  <a:schemeClr val="tx1"/>
                </a:solidFill>
              </a:defRPr>
            </a:lvl1pPr>
          </a:lstStyle>
          <a:p>
            <a:pPr>
              <a:defRPr/>
            </a:pPr>
            <a:endParaRPr lang="fr-FR"/>
          </a:p>
        </p:txBody>
      </p:sp>
      <p:sp>
        <p:nvSpPr>
          <p:cNvPr id="15363" name="Rectangle 3"/>
          <p:cNvSpPr>
            <a:spLocks noGrp="1" noChangeArrowheads="1"/>
          </p:cNvSpPr>
          <p:nvPr>
            <p:ph type="dt" idx="1"/>
          </p:nvPr>
        </p:nvSpPr>
        <p:spPr bwMode="auto">
          <a:xfrm>
            <a:off x="3851737" y="1"/>
            <a:ext cx="2946347" cy="496491"/>
          </a:xfrm>
          <a:prstGeom prst="rect">
            <a:avLst/>
          </a:prstGeom>
          <a:noFill/>
          <a:ln w="9525">
            <a:noFill/>
            <a:miter lim="800000"/>
            <a:headEnd/>
            <a:tailEnd/>
          </a:ln>
          <a:effectLst/>
        </p:spPr>
        <p:txBody>
          <a:bodyPr vert="horz" wrap="square" lIns="91437" tIns="45718" rIns="91437" bIns="45718" numCol="1" anchor="t" anchorCtr="0" compatLnSpc="1">
            <a:prstTxWarp prst="textNoShape">
              <a:avLst/>
            </a:prstTxWarp>
          </a:bodyPr>
          <a:lstStyle>
            <a:lvl1pPr algn="r">
              <a:defRPr sz="1200">
                <a:solidFill>
                  <a:schemeClr val="tx1"/>
                </a:solidFill>
              </a:defRPr>
            </a:lvl1pPr>
          </a:lstStyle>
          <a:p>
            <a:pPr>
              <a:defRPr/>
            </a:pPr>
            <a:fld id="{CF1937D4-A0E1-4873-9821-B50B5F54877F}" type="datetime1">
              <a:rPr lang="fr-FR"/>
              <a:pPr>
                <a:defRPr/>
              </a:pPr>
              <a:t>28/08/2017</a:t>
            </a:fld>
            <a:endParaRPr lang="fr-FR"/>
          </a:p>
        </p:txBody>
      </p:sp>
      <p:sp>
        <p:nvSpPr>
          <p:cNvPr id="8196" name="Rectangle 4"/>
          <p:cNvSpPr>
            <a:spLocks noGrp="1" noRot="1" noChangeAspect="1" noChangeArrowheads="1" noTextEdit="1"/>
          </p:cNvSpPr>
          <p:nvPr>
            <p:ph type="sldImg" idx="2"/>
          </p:nvPr>
        </p:nvSpPr>
        <p:spPr bwMode="auto">
          <a:xfrm>
            <a:off x="917575" y="744538"/>
            <a:ext cx="4964113" cy="372427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79927" y="4716663"/>
            <a:ext cx="5439410" cy="4468416"/>
          </a:xfrm>
          <a:prstGeom prst="rect">
            <a:avLst/>
          </a:prstGeom>
          <a:noFill/>
          <a:ln w="9525">
            <a:noFill/>
            <a:miter lim="800000"/>
            <a:headEnd/>
            <a:tailEnd/>
          </a:ln>
          <a:effectLst/>
        </p:spPr>
        <p:txBody>
          <a:bodyPr vert="horz" wrap="square" lIns="91437" tIns="45718" rIns="91437" bIns="45718"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5366" name="Rectangle 6"/>
          <p:cNvSpPr>
            <a:spLocks noGrp="1" noChangeArrowheads="1"/>
          </p:cNvSpPr>
          <p:nvPr>
            <p:ph type="ftr" sz="quarter" idx="4"/>
          </p:nvPr>
        </p:nvSpPr>
        <p:spPr bwMode="auto">
          <a:xfrm>
            <a:off x="0" y="9431025"/>
            <a:ext cx="2946347" cy="496491"/>
          </a:xfrm>
          <a:prstGeom prst="rect">
            <a:avLst/>
          </a:prstGeom>
          <a:noFill/>
          <a:ln w="9525">
            <a:noFill/>
            <a:miter lim="800000"/>
            <a:headEnd/>
            <a:tailEnd/>
          </a:ln>
          <a:effectLst/>
        </p:spPr>
        <p:txBody>
          <a:bodyPr vert="horz" wrap="square" lIns="91437" tIns="45718" rIns="91437" bIns="45718" numCol="1" anchor="b" anchorCtr="0" compatLnSpc="1">
            <a:prstTxWarp prst="textNoShape">
              <a:avLst/>
            </a:prstTxWarp>
          </a:bodyPr>
          <a:lstStyle>
            <a:lvl1pPr>
              <a:defRPr sz="1200">
                <a:solidFill>
                  <a:schemeClr val="tx1"/>
                </a:solidFill>
              </a:defRPr>
            </a:lvl1pPr>
          </a:lstStyle>
          <a:p>
            <a:pPr>
              <a:defRPr/>
            </a:pPr>
            <a:endParaRPr lang="fr-FR"/>
          </a:p>
        </p:txBody>
      </p:sp>
      <p:sp>
        <p:nvSpPr>
          <p:cNvPr id="15367" name="Rectangle 7"/>
          <p:cNvSpPr>
            <a:spLocks noGrp="1" noChangeArrowheads="1"/>
          </p:cNvSpPr>
          <p:nvPr>
            <p:ph type="sldNum" sz="quarter" idx="5"/>
          </p:nvPr>
        </p:nvSpPr>
        <p:spPr bwMode="auto">
          <a:xfrm>
            <a:off x="3851737" y="9431025"/>
            <a:ext cx="2946347" cy="496491"/>
          </a:xfrm>
          <a:prstGeom prst="rect">
            <a:avLst/>
          </a:prstGeom>
          <a:noFill/>
          <a:ln w="9525">
            <a:noFill/>
            <a:miter lim="800000"/>
            <a:headEnd/>
            <a:tailEnd/>
          </a:ln>
          <a:effectLst/>
        </p:spPr>
        <p:txBody>
          <a:bodyPr vert="horz" wrap="square" lIns="91437" tIns="45718" rIns="91437" bIns="45718" numCol="1" anchor="b" anchorCtr="0" compatLnSpc="1">
            <a:prstTxWarp prst="textNoShape">
              <a:avLst/>
            </a:prstTxWarp>
          </a:bodyPr>
          <a:lstStyle>
            <a:lvl1pPr algn="r">
              <a:defRPr sz="1200">
                <a:solidFill>
                  <a:schemeClr val="tx1"/>
                </a:solidFill>
              </a:defRPr>
            </a:lvl1pPr>
          </a:lstStyle>
          <a:p>
            <a:pPr>
              <a:defRPr/>
            </a:pPr>
            <a:fld id="{D685B0EF-7539-4DAD-8526-A37CA22CE967}" type="slidenum">
              <a:rPr lang="fr-FR"/>
              <a:pPr>
                <a:defRPr/>
              </a:pPr>
              <a:t>‹N°›</a:t>
            </a:fld>
            <a:endParaRPr lang="fr-FR"/>
          </a:p>
        </p:txBody>
      </p:sp>
    </p:spTree>
    <p:extLst>
      <p:ext uri="{BB962C8B-B14F-4D97-AF65-F5344CB8AC3E}">
        <p14:creationId xmlns:p14="http://schemas.microsoft.com/office/powerpoint/2010/main" val="342335964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Tree>
    <p:extLst>
      <p:ext uri="{BB962C8B-B14F-4D97-AF65-F5344CB8AC3E}">
        <p14:creationId xmlns:p14="http://schemas.microsoft.com/office/powerpoint/2010/main" val="1871563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re et sous titre ACP">
    <p:spTree>
      <p:nvGrpSpPr>
        <p:cNvPr id="1" name=""/>
        <p:cNvGrpSpPr/>
        <p:nvPr/>
      </p:nvGrpSpPr>
      <p:grpSpPr>
        <a:xfrm>
          <a:off x="0" y="0"/>
          <a:ext cx="0" cy="0"/>
          <a:chOff x="0" y="0"/>
          <a:chExt cx="0" cy="0"/>
        </a:xfrm>
      </p:grpSpPr>
      <p:pic>
        <p:nvPicPr>
          <p:cNvPr id="4" name="Image 5" descr="courbe.jpg"/>
          <p:cNvPicPr>
            <a:picLocks noChangeAspect="1"/>
          </p:cNvPicPr>
          <p:nvPr userDrawn="1"/>
        </p:nvPicPr>
        <p:blipFill>
          <a:blip r:embed="rId2" cstate="print"/>
          <a:srcRect/>
          <a:stretch>
            <a:fillRect/>
          </a:stretch>
        </p:blipFill>
        <p:spPr bwMode="auto">
          <a:xfrm>
            <a:off x="0" y="914400"/>
            <a:ext cx="8686800" cy="1223963"/>
          </a:xfrm>
          <a:prstGeom prst="rect">
            <a:avLst/>
          </a:prstGeom>
          <a:noFill/>
          <a:ln w="9525">
            <a:noFill/>
            <a:miter lim="800000"/>
            <a:headEnd/>
            <a:tailEnd/>
          </a:ln>
        </p:spPr>
      </p:pic>
      <p:pic>
        <p:nvPicPr>
          <p:cNvPr id="5"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auto">
          <a:xfrm>
            <a:off x="200629" y="335632"/>
            <a:ext cx="1127500" cy="1005136"/>
          </a:xfrm>
          <a:prstGeom prst="rect">
            <a:avLst/>
          </a:prstGeom>
          <a:noFill/>
          <a:ln w="9525">
            <a:noFill/>
            <a:miter lim="800000"/>
            <a:headEnd/>
            <a:tailEnd/>
          </a:ln>
        </p:spPr>
      </p:pic>
      <p:sp>
        <p:nvSpPr>
          <p:cNvPr id="5123" name="Rectangle 3"/>
          <p:cNvSpPr>
            <a:spLocks noGrp="1" noChangeArrowheads="1"/>
          </p:cNvSpPr>
          <p:nvPr>
            <p:ph type="subTitle" idx="1" hasCustomPrompt="1"/>
          </p:nvPr>
        </p:nvSpPr>
        <p:spPr>
          <a:xfrm>
            <a:off x="1857356" y="4357694"/>
            <a:ext cx="6048375" cy="431800"/>
          </a:xfrm>
        </p:spPr>
        <p:txBody>
          <a:bodyPr>
            <a:noAutofit/>
          </a:bodyPr>
          <a:lstStyle>
            <a:lvl1pPr marL="0" indent="0">
              <a:buFont typeface="Wingdings" pitchFamily="2" charset="2"/>
              <a:buNone/>
              <a:defRPr sz="2400" b="0">
                <a:solidFill>
                  <a:srgbClr val="002060"/>
                </a:solidFill>
                <a:latin typeface="Arial" pitchFamily="34" charset="0"/>
                <a:cs typeface="Arial" pitchFamily="34" charset="0"/>
              </a:defRPr>
            </a:lvl1pPr>
          </a:lstStyle>
          <a:p>
            <a:r>
              <a:rPr lang="fr-FR" dirty="0" smtClean="0"/>
              <a:t>sous-titre</a:t>
            </a:r>
            <a:endParaRPr lang="fr-FR" dirty="0"/>
          </a:p>
        </p:txBody>
      </p:sp>
      <p:sp>
        <p:nvSpPr>
          <p:cNvPr id="11" name="Titre 10"/>
          <p:cNvSpPr>
            <a:spLocks noGrp="1"/>
          </p:cNvSpPr>
          <p:nvPr>
            <p:ph type="title" hasCustomPrompt="1"/>
          </p:nvPr>
        </p:nvSpPr>
        <p:spPr>
          <a:xfrm>
            <a:off x="1500166" y="2285992"/>
            <a:ext cx="6624638" cy="1143000"/>
          </a:xfrm>
        </p:spPr>
        <p:txBody>
          <a:bodyPr>
            <a:normAutofit/>
          </a:bodyPr>
          <a:lstStyle>
            <a:lvl1pPr algn="l">
              <a:defRPr sz="3200" b="1">
                <a:solidFill>
                  <a:srgbClr val="002060"/>
                </a:solidFill>
                <a:latin typeface="Arial" pitchFamily="34" charset="0"/>
                <a:cs typeface="Arial" pitchFamily="34" charset="0"/>
              </a:defRPr>
            </a:lvl1pPr>
          </a:lstStyle>
          <a:p>
            <a:r>
              <a:rPr lang="fr-FR" dirty="0" smtClean="0"/>
              <a:t>Titre</a:t>
            </a:r>
            <a:endParaRPr lang="fr-FR" dirty="0"/>
          </a:p>
        </p:txBody>
      </p:sp>
      <p:sp>
        <p:nvSpPr>
          <p:cNvPr id="14" name="Espace réservé du numéro de diapositive 5"/>
          <p:cNvSpPr>
            <a:spLocks noGrp="1"/>
          </p:cNvSpPr>
          <p:nvPr>
            <p:ph type="sldNum" sz="quarter" idx="4"/>
          </p:nvPr>
        </p:nvSpPr>
        <p:spPr>
          <a:xfrm>
            <a:off x="6553200" y="6237312"/>
            <a:ext cx="2133600" cy="365125"/>
          </a:xfrm>
          <a:prstGeom prst="rect">
            <a:avLst/>
          </a:prstGeom>
        </p:spPr>
        <p:txBody>
          <a:bodyPr vert="horz" lIns="91440" tIns="45720" rIns="91440" bIns="45720" rtlCol="0" anchor="ctr"/>
          <a:lstStyle>
            <a:lvl1pPr algn="r">
              <a:defRPr sz="1200">
                <a:solidFill>
                  <a:srgbClr val="002060"/>
                </a:solidFill>
              </a:defRPr>
            </a:lvl1pPr>
          </a:lstStyle>
          <a:p>
            <a:pPr>
              <a:defRPr/>
            </a:pPr>
            <a:fld id="{AC59C542-C6E0-4E39-86B7-1D85B8646B56}" type="slidenum">
              <a:rPr lang="fr-FR" smtClean="0"/>
              <a:pPr>
                <a:defRPr/>
              </a:pPr>
              <a:t>‹N°›</a:t>
            </a:fld>
            <a:endParaRPr lang="fr-FR" dirty="0"/>
          </a:p>
        </p:txBody>
      </p:sp>
      <p:sp>
        <p:nvSpPr>
          <p:cNvPr id="15" name="Espace réservé de la date 3"/>
          <p:cNvSpPr>
            <a:spLocks noGrp="1"/>
          </p:cNvSpPr>
          <p:nvPr>
            <p:ph type="dt" sz="half" idx="2"/>
          </p:nvPr>
        </p:nvSpPr>
        <p:spPr>
          <a:xfrm>
            <a:off x="395536" y="6237312"/>
            <a:ext cx="2133600" cy="365125"/>
          </a:xfrm>
          <a:prstGeom prst="rect">
            <a:avLst/>
          </a:prstGeom>
        </p:spPr>
        <p:txBody>
          <a:bodyPr vert="horz" lIns="91440" tIns="45720" rIns="91440" bIns="45720" rtlCol="0" anchor="ctr"/>
          <a:lstStyle>
            <a:lvl1pPr algn="l">
              <a:defRPr sz="1200">
                <a:solidFill>
                  <a:srgbClr val="002060"/>
                </a:solidFill>
              </a:defRPr>
            </a:lvl1pPr>
          </a:lstStyle>
          <a:p>
            <a:pPr>
              <a:defRPr/>
            </a:pPr>
            <a:r>
              <a:rPr lang="fr-FR" smtClean="0"/>
              <a:t>19 janvier 2017 - Conférence DII: la 2e révolution blockchain </a:t>
            </a:r>
            <a:endParaRPr lang="fr-FR"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re et contenu acp">
    <p:spTree>
      <p:nvGrpSpPr>
        <p:cNvPr id="1" name=""/>
        <p:cNvGrpSpPr/>
        <p:nvPr/>
      </p:nvGrpSpPr>
      <p:grpSpPr>
        <a:xfrm>
          <a:off x="0" y="0"/>
          <a:ext cx="0" cy="0"/>
          <a:chOff x="0" y="0"/>
          <a:chExt cx="0" cy="0"/>
        </a:xfrm>
      </p:grpSpPr>
      <p:sp>
        <p:nvSpPr>
          <p:cNvPr id="5" name="Line 8"/>
          <p:cNvSpPr>
            <a:spLocks noChangeShapeType="1"/>
          </p:cNvSpPr>
          <p:nvPr userDrawn="1"/>
        </p:nvSpPr>
        <p:spPr bwMode="auto">
          <a:xfrm>
            <a:off x="1071563" y="0"/>
            <a:ext cx="0" cy="765175"/>
          </a:xfrm>
          <a:prstGeom prst="line">
            <a:avLst/>
          </a:prstGeom>
          <a:noFill/>
          <a:ln w="34925">
            <a:solidFill>
              <a:srgbClr val="F7C765"/>
            </a:solidFill>
            <a:round/>
            <a:headEnd/>
            <a:tailEnd/>
          </a:ln>
          <a:effectLst/>
        </p:spPr>
        <p:txBody>
          <a:bodyPr/>
          <a:lstStyle/>
          <a:p>
            <a:pPr>
              <a:defRPr/>
            </a:pPr>
            <a:endParaRPr lang="fr-FR" sz="1800">
              <a:latin typeface="Arial" pitchFamily="34" charset="0"/>
            </a:endParaRPr>
          </a:p>
        </p:txBody>
      </p:sp>
      <p:sp>
        <p:nvSpPr>
          <p:cNvPr id="2" name="Titre 1"/>
          <p:cNvSpPr>
            <a:spLocks noGrp="1"/>
          </p:cNvSpPr>
          <p:nvPr>
            <p:ph type="title" hasCustomPrompt="1"/>
          </p:nvPr>
        </p:nvSpPr>
        <p:spPr>
          <a:xfrm>
            <a:off x="1071538" y="-27384"/>
            <a:ext cx="6624638" cy="785818"/>
          </a:xfrm>
          <a:noFill/>
        </p:spPr>
        <p:txBody>
          <a:bodyPr>
            <a:noAutofit/>
          </a:bodyPr>
          <a:lstStyle>
            <a:lvl1pPr algn="l">
              <a:defRPr sz="3200" b="1">
                <a:solidFill>
                  <a:srgbClr val="002060"/>
                </a:solidFill>
                <a:latin typeface="Arial" pitchFamily="34" charset="0"/>
                <a:cs typeface="Arial" pitchFamily="34" charset="0"/>
              </a:defRPr>
            </a:lvl1pPr>
          </a:lstStyle>
          <a:p>
            <a:r>
              <a:rPr lang="fr-FR" dirty="0" smtClean="0"/>
              <a:t>Titre de la partie</a:t>
            </a:r>
            <a:endParaRPr lang="fr-FR" dirty="0"/>
          </a:p>
        </p:txBody>
      </p:sp>
      <p:sp>
        <p:nvSpPr>
          <p:cNvPr id="3" name="Espace réservé du contenu 2"/>
          <p:cNvSpPr>
            <a:spLocks noGrp="1"/>
          </p:cNvSpPr>
          <p:nvPr>
            <p:ph idx="1" hasCustomPrompt="1"/>
          </p:nvPr>
        </p:nvSpPr>
        <p:spPr>
          <a:xfrm>
            <a:off x="1071538" y="1285860"/>
            <a:ext cx="6624638" cy="4637088"/>
          </a:xfrm>
        </p:spPr>
        <p:txBody>
          <a:bodyPr/>
          <a:lstStyle>
            <a:lvl1pPr marL="266700" indent="-266700">
              <a:buClr>
                <a:srgbClr val="F7C765"/>
              </a:buClr>
              <a:buFont typeface="Wingdings" pitchFamily="2" charset="2"/>
              <a:buChar char="q"/>
              <a:defRPr sz="2400" b="1">
                <a:solidFill>
                  <a:srgbClr val="002060"/>
                </a:solidFill>
                <a:latin typeface="Arial" pitchFamily="34" charset="0"/>
                <a:cs typeface="Arial" pitchFamily="34" charset="0"/>
              </a:defRPr>
            </a:lvl1pPr>
            <a:lvl2pPr marL="901700" marR="0" indent="-3667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sz="2000" b="0">
                <a:solidFill>
                  <a:srgbClr val="002060"/>
                </a:solidFill>
                <a:latin typeface="Arial" pitchFamily="34" charset="0"/>
                <a:cs typeface="Arial" pitchFamily="34" charset="0"/>
              </a:defRPr>
            </a:lvl2pPr>
            <a:lvl3pPr marL="1257300" marR="0" indent="-3540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sz="2000" b="0">
                <a:solidFill>
                  <a:srgbClr val="002060"/>
                </a:solidFill>
                <a:latin typeface="+mn-lt"/>
              </a:defRPr>
            </a:lvl3pPr>
            <a:lvl4pPr marL="1612900" indent="-354013">
              <a:buClr>
                <a:srgbClr val="F7C765"/>
              </a:buClr>
              <a:buFont typeface="Wingdings" pitchFamily="2" charset="2"/>
              <a:buChar char="§"/>
              <a:defRPr sz="2000" b="0">
                <a:solidFill>
                  <a:srgbClr val="002060"/>
                </a:solidFill>
                <a:latin typeface="+mn-lt"/>
              </a:defRPr>
            </a:lvl4pPr>
            <a:lvl5pPr marL="1968500" indent="-354013">
              <a:buClr>
                <a:srgbClr val="F7C765"/>
              </a:buClr>
              <a:buFont typeface="Wingdings" pitchFamily="2" charset="2"/>
              <a:buChar char="§"/>
              <a:defRPr sz="2000" b="0">
                <a:solidFill>
                  <a:srgbClr val="002060"/>
                </a:solidFill>
                <a:latin typeface="+mn-lt"/>
              </a:defRPr>
            </a:lvl5pPr>
          </a:lstStyle>
          <a:p>
            <a:pPr lvl="0"/>
            <a:r>
              <a:rPr lang="fr-FR" dirty="0" smtClean="0"/>
              <a:t>Premier niveau</a:t>
            </a:r>
          </a:p>
          <a:p>
            <a:pPr lvl="1"/>
            <a:r>
              <a:rPr lang="fr-FR" dirty="0" smtClean="0"/>
              <a:t>Deuxième niveau</a:t>
            </a:r>
          </a:p>
          <a:p>
            <a:pPr marL="901700" marR="0" lvl="1" indent="-3667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a:pPr>
            <a:r>
              <a:rPr lang="fr-FR" dirty="0" smtClean="0"/>
              <a:t>Deuxième niveau</a:t>
            </a:r>
          </a:p>
          <a:p>
            <a:pPr marL="901700" marR="0" lvl="1" indent="-3667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a:pPr>
            <a:endParaRPr lang="fr-FR" dirty="0" smtClean="0"/>
          </a:p>
          <a:p>
            <a:pPr lvl="0"/>
            <a:r>
              <a:rPr lang="fr-FR" dirty="0" smtClean="0"/>
              <a:t>Premier niveau</a:t>
            </a:r>
          </a:p>
          <a:p>
            <a:pPr lvl="1"/>
            <a:r>
              <a:rPr lang="fr-FR" dirty="0" smtClean="0"/>
              <a:t>Deuxième niveau</a:t>
            </a:r>
          </a:p>
          <a:p>
            <a:pPr marL="901700" marR="0" lvl="1" indent="-3667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a:pPr>
            <a:r>
              <a:rPr lang="fr-FR" dirty="0" smtClean="0"/>
              <a:t>Deuxième niveau</a:t>
            </a:r>
          </a:p>
          <a:p>
            <a:pPr lvl="1"/>
            <a:endParaRPr lang="fr-FR" dirty="0" smtClean="0"/>
          </a:p>
        </p:txBody>
      </p:sp>
      <p:sp>
        <p:nvSpPr>
          <p:cNvPr id="12" name="Espace réservé du numéro de diapositive 5"/>
          <p:cNvSpPr>
            <a:spLocks noGrp="1"/>
          </p:cNvSpPr>
          <p:nvPr>
            <p:ph type="sldNum" sz="quarter" idx="4"/>
          </p:nvPr>
        </p:nvSpPr>
        <p:spPr>
          <a:xfrm>
            <a:off x="5940152" y="6237312"/>
            <a:ext cx="2133600" cy="365125"/>
          </a:xfrm>
          <a:prstGeom prst="rect">
            <a:avLst/>
          </a:prstGeom>
        </p:spPr>
        <p:txBody>
          <a:bodyPr vert="horz" lIns="91440" tIns="45720" rIns="91440" bIns="45720" rtlCol="0" anchor="ctr"/>
          <a:lstStyle>
            <a:lvl1pPr algn="r">
              <a:defRPr sz="1200">
                <a:solidFill>
                  <a:srgbClr val="002060"/>
                </a:solidFill>
              </a:defRPr>
            </a:lvl1pPr>
          </a:lstStyle>
          <a:p>
            <a:pPr>
              <a:defRPr/>
            </a:pPr>
            <a:fld id="{AC59C542-C6E0-4E39-86B7-1D85B8646B56}" type="slidenum">
              <a:rPr lang="fr-FR" smtClean="0"/>
              <a:pPr>
                <a:defRPr/>
              </a:pPr>
              <a:t>‹N°›</a:t>
            </a:fld>
            <a:endParaRPr lang="fr-FR" dirty="0"/>
          </a:p>
        </p:txBody>
      </p:sp>
      <p:sp>
        <p:nvSpPr>
          <p:cNvPr id="14" name="Espace réservé de la date 3"/>
          <p:cNvSpPr>
            <a:spLocks noGrp="1"/>
          </p:cNvSpPr>
          <p:nvPr>
            <p:ph type="dt" sz="half" idx="2"/>
          </p:nvPr>
        </p:nvSpPr>
        <p:spPr>
          <a:xfrm>
            <a:off x="395536" y="6237312"/>
            <a:ext cx="2133600" cy="365125"/>
          </a:xfrm>
          <a:prstGeom prst="rect">
            <a:avLst/>
          </a:prstGeom>
        </p:spPr>
        <p:txBody>
          <a:bodyPr vert="horz" lIns="91440" tIns="45720" rIns="91440" bIns="45720" rtlCol="0" anchor="ctr"/>
          <a:lstStyle>
            <a:lvl1pPr algn="l">
              <a:defRPr sz="1200">
                <a:solidFill>
                  <a:srgbClr val="002060"/>
                </a:solidFill>
              </a:defRPr>
            </a:lvl1pPr>
          </a:lstStyle>
          <a:p>
            <a:pPr>
              <a:defRPr/>
            </a:pPr>
            <a:r>
              <a:rPr lang="fr-FR" smtClean="0"/>
              <a:t>19 janvier 2017 - Conférence DII: la 2e révolution blockchain </a:t>
            </a:r>
            <a:endParaRPr lang="fr-FR" dirty="0"/>
          </a:p>
        </p:txBody>
      </p:sp>
      <p:sp>
        <p:nvSpPr>
          <p:cNvPr id="8" name="ZoneTexte 7"/>
          <p:cNvSpPr txBox="1"/>
          <p:nvPr userDrawn="1"/>
        </p:nvSpPr>
        <p:spPr>
          <a:xfrm>
            <a:off x="8748464" y="6165304"/>
            <a:ext cx="256674" cy="600164"/>
          </a:xfrm>
          <a:prstGeom prst="rect">
            <a:avLst/>
          </a:prstGeom>
          <a:solidFill>
            <a:schemeClr val="bg1"/>
          </a:solidFill>
        </p:spPr>
        <p:txBody>
          <a:bodyPr wrap="square" rtlCol="0">
            <a:spAutoFit/>
          </a:bodyPr>
          <a:lstStyle/>
          <a:p>
            <a:endParaRPr lang="fr-FR" dirty="0"/>
          </a:p>
        </p:txBody>
      </p:sp>
      <p:pic>
        <p:nvPicPr>
          <p:cNvPr id="9" name="Imag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8244408" y="6248400"/>
            <a:ext cx="572131" cy="511175"/>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auto">
          <a:xfrm>
            <a:off x="35496" y="6286500"/>
            <a:ext cx="8928000" cy="324000"/>
          </a:xfrm>
          <a:prstGeom prst="rect">
            <a:avLst/>
          </a:prstGeom>
          <a:solidFill>
            <a:srgbClr val="F7C765"/>
          </a:solidFill>
          <a:ln w="9525" cap="flat" cmpd="sng" algn="ctr">
            <a:noFill/>
            <a:prstDash val="solid"/>
            <a:round/>
            <a:headEnd type="none" w="med" len="med"/>
            <a:tailEnd type="none" w="med" len="med"/>
          </a:ln>
          <a:effectLst/>
        </p:spPr>
        <p:txBody>
          <a:bodyPr anchor="ctr"/>
          <a:lstStyle/>
          <a:p>
            <a:pPr>
              <a:defRPr/>
            </a:pPr>
            <a:endParaRPr lang="fr-FR"/>
          </a:p>
        </p:txBody>
      </p:sp>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395536" y="6237312"/>
            <a:ext cx="2133600" cy="365125"/>
          </a:xfrm>
          <a:prstGeom prst="rect">
            <a:avLst/>
          </a:prstGeom>
        </p:spPr>
        <p:txBody>
          <a:bodyPr vert="horz" lIns="91440" tIns="45720" rIns="91440" bIns="45720" rtlCol="0" anchor="ctr"/>
          <a:lstStyle>
            <a:lvl1pPr algn="l">
              <a:defRPr sz="1200">
                <a:solidFill>
                  <a:srgbClr val="002060"/>
                </a:solidFill>
              </a:defRPr>
            </a:lvl1pPr>
          </a:lstStyle>
          <a:p>
            <a:pPr>
              <a:defRPr/>
            </a:pPr>
            <a:r>
              <a:rPr lang="fr-FR" smtClean="0"/>
              <a:t>19 janvier 2017 - Conférence DII: la 2e révolution blockchain </a:t>
            </a:r>
            <a:endParaRPr lang="fr-FR" dirty="0"/>
          </a:p>
        </p:txBody>
      </p:sp>
      <p:sp>
        <p:nvSpPr>
          <p:cNvPr id="6" name="Espace réservé du numéro de diapositive 5"/>
          <p:cNvSpPr>
            <a:spLocks noGrp="1"/>
          </p:cNvSpPr>
          <p:nvPr>
            <p:ph type="sldNum" sz="quarter" idx="4"/>
          </p:nvPr>
        </p:nvSpPr>
        <p:spPr>
          <a:xfrm>
            <a:off x="6553200" y="6237312"/>
            <a:ext cx="2133600" cy="365125"/>
          </a:xfrm>
          <a:prstGeom prst="rect">
            <a:avLst/>
          </a:prstGeom>
        </p:spPr>
        <p:txBody>
          <a:bodyPr vert="horz" lIns="91440" tIns="45720" rIns="91440" bIns="45720" rtlCol="0" anchor="ctr"/>
          <a:lstStyle>
            <a:lvl1pPr algn="r">
              <a:defRPr sz="1200">
                <a:solidFill>
                  <a:srgbClr val="002060"/>
                </a:solidFill>
              </a:defRPr>
            </a:lvl1pPr>
          </a:lstStyle>
          <a:p>
            <a:pPr>
              <a:defRPr/>
            </a:pPr>
            <a:fld id="{AC59C542-C6E0-4E39-86B7-1D85B8646B56}" type="slidenum">
              <a:rPr lang="fr-FR" smtClean="0"/>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92" r:id="rId1"/>
    <p:sldLayoutId id="2147483694" r:id="rId2"/>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39552" y="2636912"/>
            <a:ext cx="7992888" cy="2808312"/>
          </a:xfrm>
        </p:spPr>
        <p:txBody>
          <a:bodyPr>
            <a:normAutofit fontScale="90000"/>
          </a:bodyPr>
          <a:lstStyle/>
          <a:p>
            <a:pPr algn="ctr"/>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smtClean="0"/>
              <a:t/>
            </a:r>
            <a:br>
              <a:rPr lang="fr-FR" dirty="0" smtClean="0"/>
            </a:br>
            <a:r>
              <a:rPr lang="fr-FR" dirty="0" smtClean="0"/>
              <a:t/>
            </a:r>
            <a:br>
              <a:rPr lang="fr-FR" dirty="0" smtClean="0"/>
            </a:br>
            <a:r>
              <a:rPr lang="fr-FR" sz="2700" dirty="0" smtClean="0"/>
              <a:t/>
            </a:r>
            <a:br>
              <a:rPr lang="fr-FR" sz="2700" dirty="0" smtClean="0"/>
            </a:br>
            <a:r>
              <a:rPr lang="fr-FR" sz="2700" dirty="0" smtClean="0"/>
              <a:t/>
            </a:r>
            <a:br>
              <a:rPr lang="fr-FR" sz="2700" dirty="0" smtClean="0"/>
            </a:br>
            <a:r>
              <a:rPr lang="fr-FR" sz="2700" dirty="0"/>
              <a:t/>
            </a:r>
            <a:br>
              <a:rPr lang="fr-FR" sz="2700" dirty="0"/>
            </a:br>
            <a:r>
              <a:rPr lang="fr-FR" sz="2700" dirty="0" smtClean="0"/>
              <a:t/>
            </a:r>
            <a:br>
              <a:rPr lang="fr-FR" sz="2700" dirty="0" smtClean="0"/>
            </a:br>
            <a:r>
              <a:rPr lang="fr-FR" sz="2700" dirty="0" smtClean="0"/>
              <a:t/>
            </a:r>
            <a:br>
              <a:rPr lang="fr-FR" sz="2700" dirty="0" smtClean="0"/>
            </a:br>
            <a:r>
              <a:rPr lang="fr-FR" sz="2700" dirty="0" smtClean="0"/>
              <a:t/>
            </a:r>
            <a:br>
              <a:rPr lang="fr-FR" sz="2700" dirty="0" smtClean="0"/>
            </a:br>
            <a:r>
              <a:rPr lang="fr-FR" sz="2700" i="1" dirty="0" smtClean="0"/>
              <a:t>Didier WARZEE</a:t>
            </a:r>
            <a:r>
              <a:rPr lang="fr-FR" sz="2700" dirty="0" smtClean="0"/>
              <a:t/>
            </a:r>
            <a:br>
              <a:rPr lang="fr-FR" sz="2700" dirty="0" smtClean="0"/>
            </a:br>
            <a:r>
              <a:rPr lang="fr-FR" sz="2700" dirty="0" smtClean="0"/>
              <a:t/>
            </a:r>
            <a:br>
              <a:rPr lang="fr-FR" sz="2700" dirty="0" smtClean="0"/>
            </a:br>
            <a:r>
              <a:rPr lang="fr-FR" sz="2200" i="1" dirty="0" err="1" smtClean="0"/>
              <a:t>Blockchain</a:t>
            </a:r>
            <a:r>
              <a:rPr lang="fr-FR" sz="2200" i="1" dirty="0" smtClean="0"/>
              <a:t> &amp; </a:t>
            </a:r>
            <a:r>
              <a:rPr lang="fr-FR" sz="2200" i="1" dirty="0" err="1" smtClean="0"/>
              <a:t>Robotics</a:t>
            </a:r>
            <a:r>
              <a:rPr lang="fr-FR" sz="2200" i="1" dirty="0" smtClean="0"/>
              <a:t> – Enjeux réglementaires</a:t>
            </a:r>
            <a:r>
              <a:rPr lang="fr-FR" sz="2000" dirty="0" smtClean="0"/>
              <a:t/>
            </a:r>
            <a:br>
              <a:rPr lang="fr-FR" sz="2000" dirty="0" smtClean="0"/>
            </a:br>
            <a:r>
              <a:rPr lang="fr-FR" sz="2000" dirty="0"/>
              <a:t/>
            </a:r>
            <a:br>
              <a:rPr lang="fr-FR" sz="2000" dirty="0"/>
            </a:br>
            <a:r>
              <a:rPr lang="fr-FR" dirty="0" smtClean="0"/>
              <a:t/>
            </a:r>
            <a:br>
              <a:rPr lang="fr-FR" dirty="0" smtClean="0"/>
            </a:br>
            <a:r>
              <a:rPr lang="fr-FR" dirty="0"/>
              <a:t/>
            </a:r>
            <a:br>
              <a:rPr lang="fr-FR" dirty="0"/>
            </a:br>
            <a:r>
              <a:rPr lang="fr-FR" dirty="0" smtClean="0"/>
              <a:t/>
            </a:r>
            <a:br>
              <a:rPr lang="fr-FR" dirty="0" smtClean="0"/>
            </a:br>
            <a:r>
              <a:rPr lang="fr-FR" sz="1600" dirty="0" smtClean="0"/>
              <a:t/>
            </a:r>
            <a:br>
              <a:rPr lang="fr-FR" sz="1600" dirty="0" smtClean="0"/>
            </a:br>
            <a:r>
              <a:rPr lang="fr-FR" dirty="0" smtClean="0"/>
              <a:t/>
            </a:r>
            <a:br>
              <a:rPr lang="fr-FR" dirty="0" smtClean="0"/>
            </a:br>
            <a:r>
              <a:rPr lang="fr-FR" dirty="0"/>
              <a:t/>
            </a:r>
            <a:br>
              <a:rPr lang="fr-FR" dirty="0"/>
            </a:br>
            <a:endParaRPr lang="fr-FR" dirty="0"/>
          </a:p>
        </p:txBody>
      </p:sp>
      <p:sp>
        <p:nvSpPr>
          <p:cNvPr id="4" name="Espace réservé du numéro de diapositive 3"/>
          <p:cNvSpPr>
            <a:spLocks noGrp="1"/>
          </p:cNvSpPr>
          <p:nvPr>
            <p:ph type="sldNum" sz="quarter" idx="4"/>
          </p:nvPr>
        </p:nvSpPr>
        <p:spPr/>
        <p:txBody>
          <a:bodyPr/>
          <a:lstStyle/>
          <a:p>
            <a:pPr>
              <a:defRPr/>
            </a:pPr>
            <a:r>
              <a:rPr lang="fr-FR" dirty="0" smtClean="0"/>
              <a:t>1</a:t>
            </a:r>
            <a:endParaRPr lang="fr-FR" dirty="0"/>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4670" y="1600200"/>
            <a:ext cx="2994660" cy="1828800"/>
          </a:xfrm>
          <a:prstGeom prst="rect">
            <a:avLst/>
          </a:prstGeom>
        </p:spPr>
      </p:pic>
    </p:spTree>
    <p:extLst>
      <p:ext uri="{BB962C8B-B14F-4D97-AF65-F5344CB8AC3E}">
        <p14:creationId xmlns:p14="http://schemas.microsoft.com/office/powerpoint/2010/main" val="3005668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ACPR et </a:t>
            </a:r>
            <a:r>
              <a:rPr lang="fr-FR" dirty="0" err="1" smtClean="0"/>
              <a:t>Blockchain</a:t>
            </a:r>
            <a:endParaRPr lang="fr-FR" dirty="0"/>
          </a:p>
        </p:txBody>
      </p:sp>
      <p:sp>
        <p:nvSpPr>
          <p:cNvPr id="3" name="Espace réservé du contenu 2"/>
          <p:cNvSpPr>
            <a:spLocks noGrp="1"/>
          </p:cNvSpPr>
          <p:nvPr>
            <p:ph idx="1"/>
          </p:nvPr>
        </p:nvSpPr>
        <p:spPr>
          <a:xfrm>
            <a:off x="1043608" y="836712"/>
            <a:ext cx="6624638" cy="5400600"/>
          </a:xfrm>
        </p:spPr>
        <p:txBody>
          <a:bodyPr>
            <a:normAutofit fontScale="92500" lnSpcReduction="20000"/>
          </a:bodyPr>
          <a:lstStyle/>
          <a:p>
            <a:pPr lvl="1" algn="just">
              <a:buFont typeface="Wingdings" panose="05000000000000000000" pitchFamily="2" charset="2"/>
              <a:buChar char="q"/>
            </a:pPr>
            <a:r>
              <a:rPr lang="fr-FR" dirty="0" smtClean="0"/>
              <a:t>D’un </a:t>
            </a:r>
            <a:r>
              <a:rPr lang="fr-FR" dirty="0"/>
              <a:t>point de vue technique, des tests sont menés par la Banque de France pour ses besoins propres </a:t>
            </a:r>
            <a:endParaRPr lang="fr-FR" dirty="0" smtClean="0"/>
          </a:p>
          <a:p>
            <a:pPr lvl="1" algn="just">
              <a:buFont typeface="Wingdings" panose="05000000000000000000" pitchFamily="2" charset="2"/>
              <a:buChar char="q"/>
            </a:pPr>
            <a:r>
              <a:rPr lang="fr-FR" dirty="0" smtClean="0"/>
              <a:t>La </a:t>
            </a:r>
            <a:r>
              <a:rPr lang="fr-FR" dirty="0"/>
              <a:t>technologie blockchain apparait adaptée à des processus de partage </a:t>
            </a:r>
            <a:r>
              <a:rPr lang="fr-FR" dirty="0" smtClean="0"/>
              <a:t>d’informations</a:t>
            </a:r>
          </a:p>
          <a:p>
            <a:pPr lvl="1" algn="just">
              <a:buFont typeface="Wingdings" panose="05000000000000000000" pitchFamily="2" charset="2"/>
              <a:buChar char="q"/>
            </a:pPr>
            <a:r>
              <a:rPr lang="fr-FR" dirty="0" smtClean="0"/>
              <a:t>Mais ne pas confondre le gain d’utilisation de cette technologie avec celui correspondant juste à une mise à niveau de SI ou processus obsolètes</a:t>
            </a:r>
          </a:p>
          <a:p>
            <a:pPr lvl="1" algn="just">
              <a:buFont typeface="Wingdings" panose="05000000000000000000" pitchFamily="2" charset="2"/>
              <a:buChar char="q"/>
            </a:pPr>
            <a:r>
              <a:rPr lang="fr-FR" dirty="0" smtClean="0"/>
              <a:t>La </a:t>
            </a:r>
            <a:r>
              <a:rPr lang="fr-FR" dirty="0"/>
              <a:t>technologie et la gouvernance ne semblent pas encore suffisamment mûres pour envisager l’utilisation pour des transactions financières à grande </a:t>
            </a:r>
            <a:r>
              <a:rPr lang="fr-FR" dirty="0" smtClean="0"/>
              <a:t>échelle</a:t>
            </a:r>
          </a:p>
          <a:p>
            <a:pPr lvl="1" algn="just">
              <a:buFont typeface="Wingdings" panose="05000000000000000000" pitchFamily="2" charset="2"/>
              <a:buChar char="q"/>
            </a:pPr>
            <a:r>
              <a:rPr lang="fr-FR" dirty="0" smtClean="0"/>
              <a:t>Les cas d’utilisation envisagés de </a:t>
            </a:r>
            <a:r>
              <a:rPr lang="fr-FR" dirty="0" err="1" smtClean="0"/>
              <a:t>Blockchains</a:t>
            </a:r>
            <a:r>
              <a:rPr lang="fr-FR" dirty="0" smtClean="0"/>
              <a:t> publiques non </a:t>
            </a:r>
            <a:r>
              <a:rPr lang="fr-FR" dirty="0" err="1" smtClean="0"/>
              <a:t>permissionnées</a:t>
            </a:r>
            <a:r>
              <a:rPr lang="fr-FR" dirty="0" smtClean="0"/>
              <a:t> seront plus difficiles à faire aboutir en environnement régulé</a:t>
            </a:r>
          </a:p>
          <a:p>
            <a:pPr lvl="1" algn="just">
              <a:buFont typeface="Wingdings" panose="05000000000000000000" pitchFamily="2" charset="2"/>
              <a:buChar char="q"/>
            </a:pPr>
            <a:r>
              <a:rPr lang="fr-FR" dirty="0" smtClean="0"/>
              <a:t>Nécessitera </a:t>
            </a:r>
            <a:r>
              <a:rPr lang="fr-FR" dirty="0"/>
              <a:t>(entre autres) des évolutions de la réglementation pour caractériser la validité juridique du contrat (smart ou non) / code </a:t>
            </a:r>
            <a:r>
              <a:rPr lang="fr-FR" dirty="0" smtClean="0"/>
              <a:t>civil</a:t>
            </a:r>
          </a:p>
          <a:p>
            <a:pPr lvl="1" algn="just">
              <a:buFont typeface="Wingdings" panose="05000000000000000000" pitchFamily="2" charset="2"/>
              <a:buChar char="q"/>
            </a:pPr>
            <a:r>
              <a:rPr lang="fr-FR" dirty="0" smtClean="0"/>
              <a:t>Dans </a:t>
            </a:r>
            <a:r>
              <a:rPr lang="fr-FR" dirty="0"/>
              <a:t>des utilisations au sein de réseaux privés pour des besoins </a:t>
            </a:r>
            <a:r>
              <a:rPr lang="fr-FR" dirty="0" err="1"/>
              <a:t>BtoB</a:t>
            </a:r>
            <a:r>
              <a:rPr lang="fr-FR" dirty="0"/>
              <a:t>, la technologie du registre distribué est </a:t>
            </a:r>
            <a:r>
              <a:rPr lang="fr-FR" dirty="0" smtClean="0"/>
              <a:t>intéressante et en cours d’étude par plusieurs « Consortiums » (R3, B3i, FFA…)</a:t>
            </a:r>
          </a:p>
          <a:p>
            <a:pPr marL="534987" lvl="1" indent="0" algn="just">
              <a:buNone/>
            </a:pPr>
            <a:endParaRPr lang="fr-FR" dirty="0" smtClean="0"/>
          </a:p>
          <a:p>
            <a:pPr lvl="1" algn="just">
              <a:buFont typeface="Wingdings" panose="05000000000000000000" pitchFamily="2" charset="2"/>
              <a:buChar char="q"/>
            </a:pPr>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10</a:t>
            </a:fld>
            <a:endParaRPr lang="fr-FR" dirty="0"/>
          </a:p>
        </p:txBody>
      </p:sp>
    </p:spTree>
    <p:extLst>
      <p:ext uri="{BB962C8B-B14F-4D97-AF65-F5344CB8AC3E}">
        <p14:creationId xmlns:p14="http://schemas.microsoft.com/office/powerpoint/2010/main" val="791425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Intelligence artificielle et Robots</a:t>
            </a:r>
            <a:endParaRPr lang="fr-FR" dirty="0"/>
          </a:p>
        </p:txBody>
      </p:sp>
      <p:sp>
        <p:nvSpPr>
          <p:cNvPr id="3" name="Espace réservé du contenu 2"/>
          <p:cNvSpPr>
            <a:spLocks noGrp="1"/>
          </p:cNvSpPr>
          <p:nvPr>
            <p:ph idx="1"/>
          </p:nvPr>
        </p:nvSpPr>
        <p:spPr>
          <a:xfrm>
            <a:off x="323528" y="908720"/>
            <a:ext cx="8496944" cy="5400600"/>
          </a:xfrm>
        </p:spPr>
        <p:txBody>
          <a:bodyPr>
            <a:normAutofit/>
          </a:bodyPr>
          <a:lstStyle/>
          <a:p>
            <a:r>
              <a:rPr lang="fr-FR" sz="2100" b="1" dirty="0" smtClean="0"/>
              <a:t>La commercialisation et protection du consommateur</a:t>
            </a:r>
          </a:p>
          <a:p>
            <a:pPr lvl="2"/>
            <a:r>
              <a:rPr lang="fr-FR" sz="1800" b="1" dirty="0" smtClean="0"/>
              <a:t>Qualité intrinsèque du conseil / efficacité du robot/algorithme</a:t>
            </a:r>
          </a:p>
          <a:p>
            <a:pPr lvl="3"/>
            <a:r>
              <a:rPr lang="fr-FR" sz="1800" b="1" dirty="0" smtClean="0"/>
              <a:t>Orientation du client au mieux de SES intérêts -&gt; capacité à les identifier</a:t>
            </a:r>
          </a:p>
          <a:p>
            <a:pPr lvl="3"/>
            <a:r>
              <a:rPr lang="fr-FR" sz="1800" b="1" dirty="0" smtClean="0"/>
              <a:t>Quid  d’inférence sur le client de caractéristiques non exprimées</a:t>
            </a:r>
          </a:p>
          <a:p>
            <a:pPr lvl="3"/>
            <a:r>
              <a:rPr lang="fr-FR" sz="1800" b="1" dirty="0" smtClean="0"/>
              <a:t>Cohérence des réponses de clients / profil</a:t>
            </a:r>
          </a:p>
          <a:p>
            <a:pPr lvl="3"/>
            <a:r>
              <a:rPr lang="fr-FR" sz="1800" b="1" dirty="0" smtClean="0"/>
              <a:t>Accompagnement du client, mise à jour des données</a:t>
            </a:r>
          </a:p>
          <a:p>
            <a:pPr lvl="2"/>
            <a:r>
              <a:rPr lang="fr-FR" sz="1800" b="1" dirty="0" smtClean="0"/>
              <a:t>Interaction avec le conseil humain / accès à ce conseil / information sur nature du conseiller</a:t>
            </a:r>
          </a:p>
          <a:p>
            <a:pPr lvl="2"/>
            <a:r>
              <a:rPr lang="fr-FR" sz="1800" b="1" dirty="0" smtClean="0"/>
              <a:t>Capacité à expliquer des décisions, recommandations aux clients pour des systèmes « black box »</a:t>
            </a:r>
          </a:p>
          <a:p>
            <a:pPr lvl="2"/>
            <a:r>
              <a:rPr lang="fr-FR" sz="1800" b="1" dirty="0" smtClean="0"/>
              <a:t>Interactions avec Réseaux sociaux / autres modes de commercialisation</a:t>
            </a:r>
          </a:p>
          <a:p>
            <a:pPr lvl="3"/>
            <a:r>
              <a:rPr lang="fr-FR" sz="1800" b="1" dirty="0"/>
              <a:t>communication loyale et </a:t>
            </a:r>
            <a:r>
              <a:rPr lang="fr-FR" sz="1800" b="1" dirty="0" smtClean="0"/>
              <a:t>transparente</a:t>
            </a:r>
          </a:p>
          <a:p>
            <a:pPr lvl="3"/>
            <a:r>
              <a:rPr lang="fr-FR" sz="1800" b="1" dirty="0" smtClean="0"/>
              <a:t>identification </a:t>
            </a:r>
            <a:r>
              <a:rPr lang="fr-FR" sz="1800" b="1" dirty="0"/>
              <a:t>claire de l’émetteur du </a:t>
            </a:r>
            <a:r>
              <a:rPr lang="fr-FR" sz="1800" b="1" dirty="0" smtClean="0"/>
              <a:t>message</a:t>
            </a:r>
          </a:p>
          <a:p>
            <a:pPr lvl="3"/>
            <a:r>
              <a:rPr lang="fr-FR" sz="1800" b="1" dirty="0"/>
              <a:t>clarté et d’équilibre du </a:t>
            </a:r>
            <a:r>
              <a:rPr lang="fr-FR" sz="1800" b="1" dirty="0" smtClean="0"/>
              <a:t>contenu</a:t>
            </a:r>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11</a:t>
            </a:fld>
            <a:endParaRPr lang="fr-FR" dirty="0"/>
          </a:p>
        </p:txBody>
      </p:sp>
    </p:spTree>
    <p:extLst>
      <p:ext uri="{BB962C8B-B14F-4D97-AF65-F5344CB8AC3E}">
        <p14:creationId xmlns:p14="http://schemas.microsoft.com/office/powerpoint/2010/main" val="2577985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0"/>
            <a:ext cx="6624638" cy="785818"/>
          </a:xfrm>
        </p:spPr>
        <p:txBody>
          <a:bodyPr/>
          <a:lstStyle/>
          <a:p>
            <a:r>
              <a:rPr lang="fr-FR" dirty="0" smtClean="0"/>
              <a:t>Intelligence artificielle et Robots</a:t>
            </a:r>
            <a:endParaRPr lang="fr-FR" dirty="0"/>
          </a:p>
        </p:txBody>
      </p:sp>
      <p:sp>
        <p:nvSpPr>
          <p:cNvPr id="3" name="Espace réservé du contenu 2"/>
          <p:cNvSpPr>
            <a:spLocks noGrp="1"/>
          </p:cNvSpPr>
          <p:nvPr>
            <p:ph idx="1"/>
          </p:nvPr>
        </p:nvSpPr>
        <p:spPr>
          <a:xfrm>
            <a:off x="323528" y="692696"/>
            <a:ext cx="8496944" cy="5688632"/>
          </a:xfrm>
        </p:spPr>
        <p:txBody>
          <a:bodyPr>
            <a:normAutofit fontScale="92500" lnSpcReduction="10000"/>
          </a:bodyPr>
          <a:lstStyle/>
          <a:p>
            <a:r>
              <a:rPr lang="fr-FR" sz="2100" b="1" dirty="0" smtClean="0"/>
              <a:t>La </a:t>
            </a:r>
            <a:r>
              <a:rPr lang="fr-FR" sz="2100" b="1" dirty="0"/>
              <a:t>réglementation sur les données</a:t>
            </a:r>
          </a:p>
          <a:p>
            <a:pPr lvl="2"/>
            <a:r>
              <a:rPr lang="fr-FR" sz="1700" b="1" dirty="0"/>
              <a:t>Règlement GDPR – Règlement européen n°2016/679  du 27 avril 2016 - Entrée en application 25 mai 2018</a:t>
            </a:r>
          </a:p>
          <a:p>
            <a:pPr lvl="2"/>
            <a:r>
              <a:rPr lang="fr-FR" sz="1700" b="1" dirty="0"/>
              <a:t>Loi Informatique et liberté (modifiée)</a:t>
            </a:r>
          </a:p>
          <a:p>
            <a:pPr lvl="2"/>
            <a:r>
              <a:rPr lang="fr-FR" sz="1700" b="1" dirty="0"/>
              <a:t>Le consentement libre et éclairé de la personne prouvé (pour traitement considéré)</a:t>
            </a:r>
          </a:p>
          <a:p>
            <a:pPr lvl="2"/>
            <a:r>
              <a:rPr lang="fr-FR" sz="1700" b="1" dirty="0"/>
              <a:t>Un droit à une information préalable au traitement (art. 13)</a:t>
            </a:r>
          </a:p>
          <a:p>
            <a:pPr lvl="2"/>
            <a:r>
              <a:rPr lang="fr-FR" sz="1700" b="1" dirty="0"/>
              <a:t>Possibilités de demander action humaine / </a:t>
            </a:r>
            <a:r>
              <a:rPr lang="fr-FR" sz="1700" b="1" dirty="0" smtClean="0"/>
              <a:t>rectification</a:t>
            </a:r>
          </a:p>
          <a:p>
            <a:pPr lvl="2"/>
            <a:r>
              <a:rPr lang="fr-FR" sz="1700" b="1" dirty="0" smtClean="0"/>
              <a:t>Portabilité des données</a:t>
            </a:r>
            <a:endParaRPr lang="fr-FR" sz="1700" b="1" dirty="0"/>
          </a:p>
          <a:p>
            <a:pPr lvl="2"/>
            <a:r>
              <a:rPr lang="fr-FR" sz="1700" b="1" dirty="0"/>
              <a:t>Sécurité / stockage des données / accès </a:t>
            </a:r>
            <a:r>
              <a:rPr lang="fr-FR" sz="1700" b="1" dirty="0" smtClean="0"/>
              <a:t>superviseur</a:t>
            </a:r>
          </a:p>
          <a:p>
            <a:r>
              <a:rPr lang="fr-FR" sz="2100" b="1" dirty="0" smtClean="0"/>
              <a:t>Aspects </a:t>
            </a:r>
            <a:r>
              <a:rPr lang="fr-FR" sz="2100" b="1" dirty="0"/>
              <a:t>prudentiels</a:t>
            </a:r>
          </a:p>
          <a:p>
            <a:pPr lvl="2"/>
            <a:r>
              <a:rPr lang="fr-FR" sz="1700" b="1" dirty="0"/>
              <a:t>Potentiel accroissement de phénomènes </a:t>
            </a:r>
            <a:r>
              <a:rPr lang="fr-FR" sz="1700" b="1" dirty="0" smtClean="0"/>
              <a:t>systémiques si erreur/</a:t>
            </a:r>
            <a:r>
              <a:rPr lang="fr-FR" sz="1700" b="1" dirty="0" err="1" smtClean="0"/>
              <a:t>malfonction</a:t>
            </a:r>
            <a:r>
              <a:rPr lang="fr-FR" sz="1700" b="1" dirty="0" smtClean="0"/>
              <a:t> dans un outil largement utilisé. Dépendance aux fournisseurs de technologie</a:t>
            </a:r>
            <a:endParaRPr lang="fr-FR" sz="1700" b="1" dirty="0"/>
          </a:p>
          <a:p>
            <a:pPr lvl="2"/>
            <a:r>
              <a:rPr lang="fr-FR" sz="1700" b="1" dirty="0" smtClean="0"/>
              <a:t>Accroissement de l’exposition au cyber-risque</a:t>
            </a:r>
          </a:p>
          <a:p>
            <a:pPr lvl="2"/>
            <a:r>
              <a:rPr lang="fr-FR" sz="1700" b="1" dirty="0" smtClean="0"/>
              <a:t>Procédures de contrôle interne et externalisation à adapter aux nouveaux outils et processus</a:t>
            </a:r>
          </a:p>
          <a:p>
            <a:pPr lvl="2"/>
            <a:r>
              <a:rPr lang="fr-FR" sz="1700" b="1" dirty="0" smtClean="0"/>
              <a:t>Concentration de la connaissance du fonctionnement sur quelques experts</a:t>
            </a:r>
            <a:endParaRPr lang="fr-FR" sz="1700" b="1" dirty="0"/>
          </a:p>
          <a:p>
            <a:r>
              <a:rPr lang="fr-FR" sz="2100" b="1" dirty="0" smtClean="0"/>
              <a:t>Éthique des </a:t>
            </a:r>
            <a:r>
              <a:rPr lang="fr-FR" sz="2100" b="1" dirty="0"/>
              <a:t>algorithmes :</a:t>
            </a:r>
          </a:p>
          <a:p>
            <a:pPr lvl="2"/>
            <a:r>
              <a:rPr lang="fr-FR" sz="1700" b="1" dirty="0"/>
              <a:t>Pas de valeurs éthiques/morales a priori intégrées – ex. </a:t>
            </a:r>
            <a:r>
              <a:rPr lang="fr-FR" sz="1700" b="1" dirty="0" err="1"/>
              <a:t>anticonstitutionnalité</a:t>
            </a:r>
            <a:endParaRPr lang="fr-FR" sz="1700" b="1" dirty="0"/>
          </a:p>
          <a:p>
            <a:pPr lvl="2"/>
            <a:r>
              <a:rPr lang="fr-FR" sz="1700" b="1" dirty="0"/>
              <a:t>Optimisation fondée sur quel(s) critère(s) de performance(s</a:t>
            </a:r>
            <a:r>
              <a:rPr lang="fr-FR" sz="1700" b="1" dirty="0" smtClean="0"/>
              <a:t>)</a:t>
            </a:r>
          </a:p>
          <a:p>
            <a:pPr lvl="2"/>
            <a:r>
              <a:rPr lang="fr-FR" sz="1700" b="1" dirty="0" smtClean="0"/>
              <a:t>Que  doit-on  </a:t>
            </a:r>
            <a:r>
              <a:rPr lang="fr-FR" sz="1700" b="1" dirty="0"/>
              <a:t>rendre  </a:t>
            </a:r>
            <a:r>
              <a:rPr lang="fr-FR" sz="1700" b="1" dirty="0" smtClean="0"/>
              <a:t>transparent dans l’algorithme? Est-ce  la technique  </a:t>
            </a:r>
            <a:r>
              <a:rPr lang="fr-FR" sz="1700" b="1" dirty="0"/>
              <a:t>statistique </a:t>
            </a:r>
            <a:r>
              <a:rPr lang="fr-FR" sz="1700" b="1" dirty="0" smtClean="0"/>
              <a:t>employée ?  Faut-il rendre le  code visible</a:t>
            </a:r>
            <a:r>
              <a:rPr lang="fr-FR" sz="1700" b="1" dirty="0"/>
              <a:t>?</a:t>
            </a:r>
            <a:endParaRPr lang="fr-FR" sz="1700" b="1" dirty="0" smtClean="0"/>
          </a:p>
          <a:p>
            <a:pPr lvl="2"/>
            <a:endParaRPr lang="fr-FR" sz="1700" b="1"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12</a:t>
            </a:fld>
            <a:endParaRPr lang="fr-FR" dirty="0"/>
          </a:p>
        </p:txBody>
      </p:sp>
    </p:spTree>
    <p:extLst>
      <p:ext uri="{BB962C8B-B14F-4D97-AF65-F5344CB8AC3E}">
        <p14:creationId xmlns:p14="http://schemas.microsoft.com/office/powerpoint/2010/main" val="3919661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points d’attention de l’ACPR</a:t>
            </a:r>
            <a:endParaRPr lang="fr-FR" dirty="0"/>
          </a:p>
        </p:txBody>
      </p:sp>
      <p:sp>
        <p:nvSpPr>
          <p:cNvPr id="3" name="Espace réservé du contenu 2"/>
          <p:cNvSpPr>
            <a:spLocks noGrp="1"/>
          </p:cNvSpPr>
          <p:nvPr>
            <p:ph idx="1"/>
          </p:nvPr>
        </p:nvSpPr>
        <p:spPr>
          <a:xfrm>
            <a:off x="323528" y="908720"/>
            <a:ext cx="8496944" cy="5400600"/>
          </a:xfrm>
        </p:spPr>
        <p:txBody>
          <a:bodyPr>
            <a:normAutofit fontScale="92500" lnSpcReduction="20000"/>
          </a:bodyPr>
          <a:lstStyle/>
          <a:p>
            <a:r>
              <a:rPr lang="fr-FR" sz="2000" b="1" dirty="0" smtClean="0"/>
              <a:t>Points </a:t>
            </a:r>
            <a:r>
              <a:rPr lang="fr-FR" sz="2000" b="1" dirty="0"/>
              <a:t>d’attention de </a:t>
            </a:r>
            <a:r>
              <a:rPr lang="fr-FR" sz="2000" b="1" dirty="0" smtClean="0"/>
              <a:t>fonds à traiter systématiquement, une </a:t>
            </a:r>
            <a:r>
              <a:rPr lang="fr-FR" sz="2000" b="1" dirty="0"/>
              <a:t>fois </a:t>
            </a:r>
            <a:r>
              <a:rPr lang="fr-FR" sz="2000" b="1" dirty="0" smtClean="0"/>
              <a:t>les </a:t>
            </a:r>
            <a:r>
              <a:rPr lang="fr-FR" sz="2000" b="1" dirty="0"/>
              <a:t>problématiques </a:t>
            </a:r>
            <a:r>
              <a:rPr lang="fr-FR" sz="2000" b="1" dirty="0" smtClean="0"/>
              <a:t>juridiques formelles résolues </a:t>
            </a:r>
            <a:r>
              <a:rPr lang="fr-FR" sz="2000" b="1" dirty="0"/>
              <a:t>:</a:t>
            </a:r>
          </a:p>
          <a:p>
            <a:pPr lvl="2"/>
            <a:r>
              <a:rPr lang="fr-FR" sz="2100" b="1" u="sng" dirty="0" smtClean="0"/>
              <a:t>Sécurité </a:t>
            </a:r>
            <a:r>
              <a:rPr lang="fr-FR" sz="2100" b="1" u="sng" dirty="0"/>
              <a:t>des </a:t>
            </a:r>
            <a:r>
              <a:rPr lang="fr-FR" sz="2100" b="1" u="sng" dirty="0" smtClean="0"/>
              <a:t>transactions </a:t>
            </a:r>
          </a:p>
          <a:p>
            <a:pPr lvl="4"/>
            <a:r>
              <a:rPr lang="fr-FR" sz="2100" dirty="0" smtClean="0"/>
              <a:t>Lien </a:t>
            </a:r>
            <a:r>
              <a:rPr lang="fr-FR" sz="2100" dirty="0"/>
              <a:t>avec la sécurité des moyens de paiement </a:t>
            </a:r>
            <a:r>
              <a:rPr lang="fr-FR" sz="2100" dirty="0" smtClean="0"/>
              <a:t>/ compétence BDF</a:t>
            </a:r>
          </a:p>
          <a:p>
            <a:pPr lvl="4"/>
            <a:r>
              <a:rPr lang="fr-FR" sz="2100" dirty="0" smtClean="0"/>
              <a:t>A ce stade, tests BDF conduisent à considérer que technologie pas encore mature pour utilisation sur des services « systémiques »</a:t>
            </a:r>
          </a:p>
          <a:p>
            <a:pPr lvl="2"/>
            <a:r>
              <a:rPr lang="fr-FR" sz="2100" b="1" u="sng" dirty="0"/>
              <a:t>Protection des consommateurs et des utilisateurs </a:t>
            </a:r>
          </a:p>
          <a:p>
            <a:pPr lvl="4"/>
            <a:r>
              <a:rPr lang="fr-FR" sz="2100" dirty="0"/>
              <a:t>Arbitrage transparence vs. confidentialité des </a:t>
            </a:r>
            <a:r>
              <a:rPr lang="fr-FR" sz="2100" dirty="0" smtClean="0"/>
              <a:t>données</a:t>
            </a:r>
          </a:p>
          <a:p>
            <a:pPr lvl="4"/>
            <a:r>
              <a:rPr lang="fr-FR" sz="2100" dirty="0" smtClean="0"/>
              <a:t>Droit à l’oubli, possibilités de rectifications</a:t>
            </a:r>
          </a:p>
          <a:p>
            <a:pPr lvl="4"/>
            <a:r>
              <a:rPr lang="fr-FR" sz="2100" dirty="0" smtClean="0"/>
              <a:t>Responsabilité / consommateurs (vs. Bitcoin sans responsable)</a:t>
            </a:r>
            <a:endParaRPr lang="fr-FR" sz="2100" dirty="0"/>
          </a:p>
          <a:p>
            <a:pPr lvl="2"/>
            <a:r>
              <a:rPr lang="fr-FR" sz="2100" b="1" u="sng" dirty="0" smtClean="0"/>
              <a:t>Dispositif </a:t>
            </a:r>
            <a:r>
              <a:rPr lang="fr-FR" sz="2100" b="1" u="sng" dirty="0"/>
              <a:t>de lutte contre le blanchiment des capitaux et le financement du </a:t>
            </a:r>
            <a:r>
              <a:rPr lang="fr-FR" sz="2100" b="1" u="sng" dirty="0" smtClean="0"/>
              <a:t>terrorisme</a:t>
            </a:r>
          </a:p>
          <a:p>
            <a:pPr lvl="4"/>
            <a:r>
              <a:rPr lang="fr-FR" sz="2100" dirty="0" smtClean="0"/>
              <a:t>Possibilité </a:t>
            </a:r>
            <a:r>
              <a:rPr lang="fr-FR" sz="2100" dirty="0"/>
              <a:t>d’accès </a:t>
            </a:r>
            <a:r>
              <a:rPr lang="fr-FR" sz="2100" dirty="0" smtClean="0"/>
              <a:t>à assurer au superviseur : territorialité ? Quid de </a:t>
            </a:r>
            <a:r>
              <a:rPr lang="fr-FR" sz="2100" dirty="0" err="1" smtClean="0"/>
              <a:t>blockchains</a:t>
            </a:r>
            <a:r>
              <a:rPr lang="fr-FR" sz="2100" dirty="0" smtClean="0"/>
              <a:t> publiques types Bitcoin ?</a:t>
            </a:r>
          </a:p>
          <a:p>
            <a:pPr lvl="4"/>
            <a:r>
              <a:rPr lang="fr-FR" sz="2100" dirty="0" smtClean="0"/>
              <a:t>Conflit entre sa mission et l’hypothèse d’une implication en tant que  nœud  « </a:t>
            </a:r>
            <a:r>
              <a:rPr lang="fr-FR" sz="2100" dirty="0" err="1" smtClean="0"/>
              <a:t>valideur</a:t>
            </a:r>
            <a:r>
              <a:rPr lang="fr-FR" sz="2100" dirty="0" smtClean="0"/>
              <a:t> » du système (juge et partie) –cf. projets KYC.</a:t>
            </a:r>
          </a:p>
          <a:p>
            <a:pPr lvl="4"/>
            <a:r>
              <a:rPr lang="fr-FR" sz="2100" dirty="0" smtClean="0"/>
              <a:t>Chaque organisme reste responsable de son processus KYC vis-à-vis du superviseur.</a:t>
            </a:r>
            <a:endParaRPr lang="fr-FR" sz="2100" dirty="0"/>
          </a:p>
          <a:p>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13</a:t>
            </a:fld>
            <a:endParaRPr lang="fr-FR" dirty="0"/>
          </a:p>
        </p:txBody>
      </p:sp>
    </p:spTree>
    <p:extLst>
      <p:ext uri="{BB962C8B-B14F-4D97-AF65-F5344CB8AC3E}">
        <p14:creationId xmlns:p14="http://schemas.microsoft.com/office/powerpoint/2010/main" val="3919661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538" y="-27384"/>
            <a:ext cx="7388894" cy="785818"/>
          </a:xfrm>
        </p:spPr>
        <p:txBody>
          <a:bodyPr/>
          <a:lstStyle/>
          <a:p>
            <a:r>
              <a:rPr lang="fr-FR" dirty="0" smtClean="0"/>
              <a:t>Le pôle </a:t>
            </a:r>
            <a:r>
              <a:rPr lang="fr-FR" dirty="0" err="1" smtClean="0"/>
              <a:t>FinTech-Innovation</a:t>
            </a:r>
            <a:r>
              <a:rPr lang="fr-FR" dirty="0" smtClean="0"/>
              <a:t> (ACPR)</a:t>
            </a:r>
            <a:endParaRPr lang="fr-FR" dirty="0"/>
          </a:p>
        </p:txBody>
      </p:sp>
      <p:sp>
        <p:nvSpPr>
          <p:cNvPr id="3" name="Espace réservé du contenu 2"/>
          <p:cNvSpPr>
            <a:spLocks noGrp="1"/>
          </p:cNvSpPr>
          <p:nvPr>
            <p:ph idx="1"/>
          </p:nvPr>
        </p:nvSpPr>
        <p:spPr>
          <a:xfrm>
            <a:off x="1071538" y="1285860"/>
            <a:ext cx="7748934" cy="4637088"/>
          </a:xfrm>
        </p:spPr>
        <p:txBody>
          <a:bodyPr>
            <a:normAutofit fontScale="92500" lnSpcReduction="10000"/>
          </a:bodyPr>
          <a:lstStyle/>
          <a:p>
            <a:r>
              <a:rPr lang="en-GB" sz="2100" dirty="0" smtClean="0"/>
              <a:t>Point </a:t>
            </a:r>
            <a:r>
              <a:rPr lang="en-GB" sz="2100" dirty="0" err="1" smtClean="0"/>
              <a:t>d’entrée</a:t>
            </a:r>
            <a:r>
              <a:rPr lang="en-GB" sz="2100" dirty="0" smtClean="0"/>
              <a:t> unique pour les start-ups </a:t>
            </a:r>
            <a:r>
              <a:rPr lang="en-GB" sz="2100" dirty="0" err="1" smtClean="0"/>
              <a:t>innovantes</a:t>
            </a:r>
            <a:r>
              <a:rPr lang="en-GB" sz="2100" dirty="0" smtClean="0"/>
              <a:t> (FinTech)</a:t>
            </a:r>
          </a:p>
          <a:p>
            <a:pPr lvl="1"/>
            <a:r>
              <a:rPr lang="en-GB" sz="1700" dirty="0" err="1" smtClean="0"/>
              <a:t>Réponse</a:t>
            </a:r>
            <a:r>
              <a:rPr lang="en-GB" sz="1700" dirty="0" smtClean="0"/>
              <a:t> aux questions </a:t>
            </a:r>
            <a:r>
              <a:rPr lang="en-GB" sz="1700" dirty="0" err="1" smtClean="0"/>
              <a:t>réglementaires</a:t>
            </a:r>
            <a:r>
              <a:rPr lang="en-GB" sz="1700" dirty="0"/>
              <a:t> </a:t>
            </a:r>
            <a:r>
              <a:rPr lang="en-GB" sz="1700" dirty="0" smtClean="0"/>
              <a:t>et </a:t>
            </a:r>
            <a:r>
              <a:rPr lang="en-GB" sz="1700" dirty="0" err="1" smtClean="0"/>
              <a:t>présentation</a:t>
            </a:r>
            <a:r>
              <a:rPr lang="en-GB" sz="1700" dirty="0" smtClean="0"/>
              <a:t> des </a:t>
            </a:r>
            <a:r>
              <a:rPr lang="en-GB" sz="1700" dirty="0" err="1" smtClean="0"/>
              <a:t>statuts</a:t>
            </a:r>
            <a:r>
              <a:rPr lang="en-GB" sz="1700" dirty="0" smtClean="0"/>
              <a:t> et des </a:t>
            </a:r>
            <a:r>
              <a:rPr lang="en-GB" sz="1700" dirty="0" err="1" smtClean="0"/>
              <a:t>régimes</a:t>
            </a:r>
            <a:r>
              <a:rPr lang="en-GB" sz="1700" dirty="0" smtClean="0"/>
              <a:t> </a:t>
            </a:r>
            <a:r>
              <a:rPr lang="en-GB" sz="1700" dirty="0" err="1" smtClean="0"/>
              <a:t>réglementaires</a:t>
            </a:r>
            <a:r>
              <a:rPr lang="en-GB" sz="1700" dirty="0" smtClean="0"/>
              <a:t> </a:t>
            </a:r>
            <a:r>
              <a:rPr lang="en-GB" sz="1700" dirty="0" err="1" smtClean="0"/>
              <a:t>durant</a:t>
            </a:r>
            <a:r>
              <a:rPr lang="en-GB" sz="1700" dirty="0" smtClean="0"/>
              <a:t> la phase de </a:t>
            </a:r>
            <a:r>
              <a:rPr lang="en-GB" sz="1700" dirty="0" err="1" smtClean="0"/>
              <a:t>cadrage</a:t>
            </a:r>
            <a:r>
              <a:rPr lang="en-GB" sz="1700" dirty="0" smtClean="0"/>
              <a:t> du </a:t>
            </a:r>
            <a:r>
              <a:rPr lang="en-GB" sz="1700" dirty="0" err="1" smtClean="0"/>
              <a:t>projet</a:t>
            </a:r>
            <a:endParaRPr lang="en-GB" sz="1700" dirty="0" smtClean="0"/>
          </a:p>
          <a:p>
            <a:pPr lvl="1"/>
            <a:r>
              <a:rPr lang="en-GB" sz="1700" dirty="0" err="1" smtClean="0"/>
              <a:t>Entretiens</a:t>
            </a:r>
            <a:r>
              <a:rPr lang="en-GB" sz="1700" dirty="0" smtClean="0"/>
              <a:t> avec des start-ups </a:t>
            </a:r>
            <a:r>
              <a:rPr lang="en-GB" sz="1700" dirty="0" err="1" smtClean="0"/>
              <a:t>françaises</a:t>
            </a:r>
            <a:r>
              <a:rPr lang="en-GB" sz="1700" dirty="0" smtClean="0"/>
              <a:t> et </a:t>
            </a:r>
            <a:r>
              <a:rPr lang="en-GB" sz="1700" dirty="0" err="1" smtClean="0"/>
              <a:t>étrangères</a:t>
            </a:r>
            <a:endParaRPr lang="en-GB" sz="1700" dirty="0" smtClean="0"/>
          </a:p>
          <a:p>
            <a:pPr lvl="1"/>
            <a:r>
              <a:rPr lang="en-GB" sz="1700" dirty="0" err="1" smtClean="0"/>
              <a:t>En</a:t>
            </a:r>
            <a:r>
              <a:rPr lang="en-GB" sz="1700" dirty="0" smtClean="0"/>
              <a:t> lien avec </a:t>
            </a:r>
            <a:r>
              <a:rPr lang="en-GB" sz="1700" dirty="0" err="1" smtClean="0"/>
              <a:t>l’Autorité</a:t>
            </a:r>
            <a:r>
              <a:rPr lang="en-GB" sz="1700" dirty="0" smtClean="0"/>
              <a:t> des </a:t>
            </a:r>
            <a:r>
              <a:rPr lang="en-GB" sz="1700" dirty="0" err="1" smtClean="0"/>
              <a:t>marchés</a:t>
            </a:r>
            <a:r>
              <a:rPr lang="en-GB" sz="1700" dirty="0" smtClean="0"/>
              <a:t> financiers (AMF)</a:t>
            </a:r>
          </a:p>
          <a:p>
            <a:pPr marL="0" indent="0">
              <a:buNone/>
            </a:pPr>
            <a:endParaRPr lang="en-GB" sz="2100" dirty="0"/>
          </a:p>
          <a:p>
            <a:r>
              <a:rPr lang="en-GB" sz="2100" dirty="0" smtClean="0"/>
              <a:t>Au regard des </a:t>
            </a:r>
            <a:r>
              <a:rPr lang="en-GB" sz="2100" dirty="0" err="1" smtClean="0"/>
              <a:t>enjeux</a:t>
            </a:r>
            <a:r>
              <a:rPr lang="en-GB" sz="2100" dirty="0" smtClean="0"/>
              <a:t> de la finance </a:t>
            </a:r>
            <a:r>
              <a:rPr lang="en-GB" sz="2100" dirty="0" err="1" smtClean="0"/>
              <a:t>digitale</a:t>
            </a:r>
            <a:r>
              <a:rPr lang="en-GB" sz="2100" dirty="0" smtClean="0"/>
              <a:t>, </a:t>
            </a:r>
            <a:r>
              <a:rPr lang="en-GB" sz="2100" dirty="0" err="1" smtClean="0"/>
              <a:t>participer</a:t>
            </a:r>
            <a:r>
              <a:rPr lang="en-GB" sz="2100" dirty="0" smtClean="0"/>
              <a:t> à la </a:t>
            </a:r>
            <a:r>
              <a:rPr lang="en-GB" sz="2100" dirty="0" err="1" smtClean="0"/>
              <a:t>réflexion</a:t>
            </a:r>
            <a:r>
              <a:rPr lang="en-GB" sz="2100" dirty="0" smtClean="0"/>
              <a:t> </a:t>
            </a:r>
            <a:r>
              <a:rPr lang="en-GB" sz="2100" dirty="0" err="1" smtClean="0"/>
              <a:t>autour</a:t>
            </a:r>
            <a:r>
              <a:rPr lang="en-GB" sz="2100" dirty="0" smtClean="0"/>
              <a:t> </a:t>
            </a:r>
            <a:r>
              <a:rPr lang="en-GB" sz="2100" dirty="0" err="1" smtClean="0"/>
              <a:t>d’une</a:t>
            </a:r>
            <a:r>
              <a:rPr lang="en-GB" sz="2100" dirty="0" smtClean="0"/>
              <a:t> </a:t>
            </a:r>
            <a:r>
              <a:rPr lang="en-GB" sz="2100" dirty="0" err="1" smtClean="0"/>
              <a:t>réglementation</a:t>
            </a:r>
            <a:r>
              <a:rPr lang="en-GB" sz="2100" dirty="0" smtClean="0"/>
              <a:t> </a:t>
            </a:r>
          </a:p>
          <a:p>
            <a:pPr lvl="1"/>
            <a:r>
              <a:rPr lang="en-GB" sz="1700" dirty="0" smtClean="0"/>
              <a:t>+ OUVERTE (ex: Forum ACPR-AMF FinTech)</a:t>
            </a:r>
          </a:p>
          <a:p>
            <a:pPr lvl="1"/>
            <a:r>
              <a:rPr lang="en-GB" sz="1700" dirty="0" smtClean="0"/>
              <a:t>+ PRAGMATIQUE (</a:t>
            </a:r>
            <a:r>
              <a:rPr lang="en-GB" sz="1700" dirty="0" err="1" smtClean="0"/>
              <a:t>permettre</a:t>
            </a:r>
            <a:r>
              <a:rPr lang="en-GB" sz="1700" dirty="0" smtClean="0"/>
              <a:t> des </a:t>
            </a:r>
            <a:r>
              <a:rPr lang="en-GB" sz="1700" dirty="0" err="1" smtClean="0"/>
              <a:t>cas</a:t>
            </a:r>
            <a:r>
              <a:rPr lang="en-GB" sz="1700" dirty="0" smtClean="0"/>
              <a:t> </a:t>
            </a:r>
            <a:r>
              <a:rPr lang="en-GB" sz="1700" dirty="0" err="1" smtClean="0"/>
              <a:t>d’usages</a:t>
            </a:r>
            <a:r>
              <a:rPr lang="en-GB" sz="1700" dirty="0" smtClean="0"/>
              <a:t> </a:t>
            </a:r>
            <a:r>
              <a:rPr lang="en-GB" sz="1700" dirty="0" err="1" smtClean="0"/>
              <a:t>en</a:t>
            </a:r>
            <a:r>
              <a:rPr lang="en-GB" sz="1700" dirty="0" smtClean="0"/>
              <a:t> conditions </a:t>
            </a:r>
            <a:r>
              <a:rPr lang="en-GB" sz="1700" dirty="0" err="1" smtClean="0"/>
              <a:t>réelles</a:t>
            </a:r>
            <a:r>
              <a:rPr lang="en-GB" sz="1700" dirty="0" smtClean="0"/>
              <a:t>)</a:t>
            </a:r>
          </a:p>
          <a:p>
            <a:pPr lvl="1"/>
            <a:r>
              <a:rPr lang="en-GB" sz="1700" dirty="0"/>
              <a:t>+ </a:t>
            </a:r>
            <a:r>
              <a:rPr lang="en-GB" sz="1700" dirty="0" smtClean="0"/>
              <a:t>AGILE (</a:t>
            </a:r>
            <a:r>
              <a:rPr lang="en-GB" sz="1700" dirty="0" err="1" smtClean="0"/>
              <a:t>secteur</a:t>
            </a:r>
            <a:r>
              <a:rPr lang="en-GB" sz="1700" dirty="0" smtClean="0"/>
              <a:t> </a:t>
            </a:r>
            <a:r>
              <a:rPr lang="en-GB" sz="1700" dirty="0" err="1" smtClean="0"/>
              <a:t>en</a:t>
            </a:r>
            <a:r>
              <a:rPr lang="en-GB" sz="1700" dirty="0" smtClean="0"/>
              <a:t> </a:t>
            </a:r>
            <a:r>
              <a:rPr lang="en-GB" sz="1700" dirty="0" err="1" smtClean="0"/>
              <a:t>mouvement</a:t>
            </a:r>
            <a:r>
              <a:rPr lang="en-GB" sz="1700" dirty="0" smtClean="0"/>
              <a:t> </a:t>
            </a:r>
            <a:r>
              <a:rPr lang="en-GB" sz="1700" dirty="0" err="1" smtClean="0"/>
              <a:t>perpétuel</a:t>
            </a:r>
            <a:r>
              <a:rPr lang="en-GB" sz="1700" dirty="0" smtClean="0"/>
              <a:t>)</a:t>
            </a:r>
          </a:p>
          <a:p>
            <a:pPr marL="534987" lvl="1" indent="0">
              <a:buNone/>
            </a:pPr>
            <a:endParaRPr lang="en-GB" sz="1700" dirty="0"/>
          </a:p>
          <a:p>
            <a:pPr marL="266700" lvl="1" indent="-266700">
              <a:buFont typeface="Wingdings" pitchFamily="2" charset="2"/>
              <a:buChar char="q"/>
            </a:pPr>
            <a:r>
              <a:rPr lang="en-GB" sz="2100" b="1" dirty="0" err="1"/>
              <a:t>Fidélité</a:t>
            </a:r>
            <a:r>
              <a:rPr lang="en-GB" sz="2100" b="1" dirty="0"/>
              <a:t> à </a:t>
            </a:r>
            <a:r>
              <a:rPr lang="en-GB" sz="2100" b="1" dirty="0" err="1"/>
              <a:t>notre</a:t>
            </a:r>
            <a:r>
              <a:rPr lang="en-GB" sz="2100" b="1" dirty="0"/>
              <a:t> </a:t>
            </a:r>
            <a:r>
              <a:rPr lang="en-GB" sz="2100" b="1" dirty="0" err="1" smtClean="0"/>
              <a:t>mandat</a:t>
            </a:r>
            <a:endParaRPr lang="en-GB" sz="2100" b="1" dirty="0" smtClean="0"/>
          </a:p>
          <a:p>
            <a:pPr lvl="1">
              <a:lnSpc>
                <a:spcPct val="110000"/>
              </a:lnSpc>
            </a:pPr>
            <a:r>
              <a:rPr lang="en-GB" sz="1700" dirty="0" err="1"/>
              <a:t>Neutralité</a:t>
            </a:r>
            <a:r>
              <a:rPr lang="en-GB" sz="1700" dirty="0"/>
              <a:t> </a:t>
            </a:r>
            <a:r>
              <a:rPr lang="en-GB" sz="1700" dirty="0" err="1"/>
              <a:t>technologique</a:t>
            </a:r>
            <a:endParaRPr lang="en-GB" sz="1700" dirty="0"/>
          </a:p>
          <a:p>
            <a:pPr lvl="1">
              <a:lnSpc>
                <a:spcPct val="110000"/>
              </a:lnSpc>
            </a:pPr>
            <a:r>
              <a:rPr lang="en-GB" sz="1700" dirty="0"/>
              <a:t>	</a:t>
            </a:r>
            <a:r>
              <a:rPr lang="en-GB" sz="1700" dirty="0" err="1"/>
              <a:t>Egalité</a:t>
            </a:r>
            <a:r>
              <a:rPr lang="en-GB" sz="1700" dirty="0"/>
              <a:t> entre les </a:t>
            </a:r>
            <a:r>
              <a:rPr lang="en-GB" sz="1700" dirty="0" err="1"/>
              <a:t>acteurs</a:t>
            </a:r>
            <a:r>
              <a:rPr lang="en-GB" sz="1700" dirty="0"/>
              <a:t> du </a:t>
            </a:r>
            <a:r>
              <a:rPr lang="en-GB" sz="1700" dirty="0" err="1"/>
              <a:t>marché</a:t>
            </a:r>
            <a:endParaRPr lang="en-GB" sz="1700" dirty="0"/>
          </a:p>
          <a:p>
            <a:pPr lvl="1">
              <a:lnSpc>
                <a:spcPct val="110000"/>
              </a:lnSpc>
            </a:pPr>
            <a:r>
              <a:rPr lang="en-GB" sz="1700" dirty="0"/>
              <a:t>	</a:t>
            </a:r>
            <a:r>
              <a:rPr lang="en-GB" sz="1700" dirty="0" err="1"/>
              <a:t>Différence</a:t>
            </a:r>
            <a:r>
              <a:rPr lang="en-GB" sz="1700" dirty="0"/>
              <a:t> entre </a:t>
            </a:r>
            <a:r>
              <a:rPr lang="en-GB" sz="1700" dirty="0" err="1"/>
              <a:t>superviseur</a:t>
            </a:r>
            <a:r>
              <a:rPr lang="en-GB" sz="1700" dirty="0"/>
              <a:t> et </a:t>
            </a:r>
            <a:r>
              <a:rPr lang="en-GB" sz="1700" dirty="0" err="1"/>
              <a:t>régulateur</a:t>
            </a:r>
            <a:endParaRPr lang="en-GB" sz="1700" dirty="0"/>
          </a:p>
          <a:p>
            <a:pPr lvl="1">
              <a:buFont typeface="Wingdings" panose="05000000000000000000" pitchFamily="2" charset="2"/>
              <a:buChar char="q"/>
            </a:pPr>
            <a:endParaRPr lang="en-GB" sz="1700" dirty="0" smtClean="0"/>
          </a:p>
          <a:p>
            <a:pPr marL="534987" lvl="1" indent="0">
              <a:buNone/>
            </a:pPr>
            <a:endParaRPr lang="en-GB" sz="1700" dirty="0"/>
          </a:p>
          <a:p>
            <a:pPr marL="534987" lvl="1" indent="0">
              <a:buNone/>
            </a:pPr>
            <a:endParaRPr lang="en-GB" sz="1700"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2</a:t>
            </a:fld>
            <a:endParaRPr lang="fr-FR" dirty="0"/>
          </a:p>
        </p:txBody>
      </p:sp>
    </p:spTree>
    <p:extLst>
      <p:ext uri="{BB962C8B-B14F-4D97-AF65-F5344CB8AC3E}">
        <p14:creationId xmlns:p14="http://schemas.microsoft.com/office/powerpoint/2010/main" val="974865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thématique « Blockchain »</a:t>
            </a:r>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3</a:t>
            </a:fld>
            <a:endParaRPr lang="fr-FR" dirty="0"/>
          </a:p>
        </p:txBody>
      </p:sp>
      <p:sp>
        <p:nvSpPr>
          <p:cNvPr id="9" name="Espace réservé du contenu 2"/>
          <p:cNvSpPr txBox="1">
            <a:spLocks/>
          </p:cNvSpPr>
          <p:nvPr/>
        </p:nvSpPr>
        <p:spPr>
          <a:xfrm>
            <a:off x="179512" y="908720"/>
            <a:ext cx="8784976" cy="5184576"/>
          </a:xfrm>
          <a:prstGeom prst="rect">
            <a:avLst/>
          </a:prstGeom>
        </p:spPr>
        <p:txBody>
          <a:bodyPr vert="horz" lIns="91440" tIns="45720" rIns="91440" bIns="45720" rtlCol="0">
            <a:noAutofit/>
          </a:bodyPr>
          <a:lstStyle>
            <a:lvl1pPr marL="266700" indent="-266700" algn="l" defTabSz="914400" rtl="0" eaLnBrk="1" latinLnBrk="0" hangingPunct="1">
              <a:spcBef>
                <a:spcPct val="20000"/>
              </a:spcBef>
              <a:buClr>
                <a:srgbClr val="F7C765"/>
              </a:buClr>
              <a:buFont typeface="Wingdings" pitchFamily="2" charset="2"/>
              <a:buChar char="q"/>
              <a:defRPr sz="2400" b="1" kern="1200">
                <a:solidFill>
                  <a:srgbClr val="002060"/>
                </a:solidFill>
                <a:latin typeface="Arial" pitchFamily="34" charset="0"/>
                <a:ea typeface="+mn-ea"/>
                <a:cs typeface="Arial" pitchFamily="34" charset="0"/>
              </a:defRPr>
            </a:lvl1pPr>
            <a:lvl2pPr marL="901700" marR="0" indent="-3667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sz="2000" b="0" kern="1200">
                <a:solidFill>
                  <a:srgbClr val="002060"/>
                </a:solidFill>
                <a:latin typeface="Arial" pitchFamily="34" charset="0"/>
                <a:ea typeface="+mn-ea"/>
                <a:cs typeface="Arial" pitchFamily="34" charset="0"/>
              </a:defRPr>
            </a:lvl2pPr>
            <a:lvl3pPr marL="1257300" marR="0" indent="-354013" algn="l" defTabSz="914400" rtl="0" eaLnBrk="1" fontAlgn="auto" latinLnBrk="0" hangingPunct="1">
              <a:lnSpc>
                <a:spcPct val="100000"/>
              </a:lnSpc>
              <a:spcBef>
                <a:spcPct val="20000"/>
              </a:spcBef>
              <a:spcAft>
                <a:spcPts val="0"/>
              </a:spcAft>
              <a:buClr>
                <a:srgbClr val="F7C765"/>
              </a:buClr>
              <a:buSzTx/>
              <a:buFont typeface="Wingdings" pitchFamily="2" charset="2"/>
              <a:buChar char="§"/>
              <a:tabLst/>
              <a:defRPr sz="2000" b="0" kern="1200">
                <a:solidFill>
                  <a:srgbClr val="002060"/>
                </a:solidFill>
                <a:latin typeface="+mn-lt"/>
                <a:ea typeface="+mn-ea"/>
                <a:cs typeface="+mn-cs"/>
              </a:defRPr>
            </a:lvl3pPr>
            <a:lvl4pPr marL="1612900" indent="-354013" algn="l" defTabSz="914400" rtl="0" eaLnBrk="1" latinLnBrk="0" hangingPunct="1">
              <a:spcBef>
                <a:spcPct val="20000"/>
              </a:spcBef>
              <a:buClr>
                <a:srgbClr val="F7C765"/>
              </a:buClr>
              <a:buFont typeface="Wingdings" pitchFamily="2" charset="2"/>
              <a:buChar char="§"/>
              <a:defRPr sz="2000" b="0" kern="1200">
                <a:solidFill>
                  <a:srgbClr val="002060"/>
                </a:solidFill>
                <a:latin typeface="+mn-lt"/>
                <a:ea typeface="+mn-ea"/>
                <a:cs typeface="+mn-cs"/>
              </a:defRPr>
            </a:lvl4pPr>
            <a:lvl5pPr marL="1968500" indent="-354013" algn="l" defTabSz="914400" rtl="0" eaLnBrk="1" latinLnBrk="0" hangingPunct="1">
              <a:spcBef>
                <a:spcPct val="20000"/>
              </a:spcBef>
              <a:buClr>
                <a:srgbClr val="F7C765"/>
              </a:buClr>
              <a:buFont typeface="Wingdings" pitchFamily="2" charset="2"/>
              <a:buChar char="§"/>
              <a:defRPr sz="2000" b="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fr-FR" sz="1600" dirty="0" smtClean="0"/>
              <a:t>A ce stade, aucun agrément ACPR à un établissement pour lequel la </a:t>
            </a:r>
            <a:r>
              <a:rPr lang="fr-FR" sz="1600" dirty="0" err="1" smtClean="0"/>
              <a:t>blockchain</a:t>
            </a:r>
            <a:r>
              <a:rPr lang="fr-FR" sz="1600" dirty="0" smtClean="0"/>
              <a:t> est au cœur du modèle. De nombreuses expérimentations, connues et secrètes, dans un contexte concurrentiel fort.</a:t>
            </a:r>
          </a:p>
          <a:p>
            <a:pPr fontAlgn="auto">
              <a:spcAft>
                <a:spcPts val="0"/>
              </a:spcAft>
            </a:pPr>
            <a:r>
              <a:rPr lang="fr-FR" sz="1600" dirty="0" smtClean="0"/>
              <a:t>Bitcoin</a:t>
            </a:r>
          </a:p>
          <a:p>
            <a:pPr marL="0" indent="0" algn="just" fontAlgn="auto">
              <a:spcAft>
                <a:spcPts val="0"/>
              </a:spcAft>
              <a:buFont typeface="Wingdings" pitchFamily="2" charset="2"/>
              <a:buNone/>
            </a:pPr>
            <a:r>
              <a:rPr lang="fr-FR" sz="1600" dirty="0" smtClean="0"/>
              <a:t>Monnaie virtuelle non régulée qui n’offre aucune garantie de remboursement. Cette monnaie virtuelle ne répond pas à la définition d’un moyen de paiement au sens du CMF, et plus particulièrement de la définition de la monnaie électronique, le bitcoin n’étant pas émis contre la remise de fonds. Bitcoin n’est ainsi pas dans le champ de supervision pour les aspects paiement (DSP).</a:t>
            </a:r>
          </a:p>
          <a:p>
            <a:pPr marL="0" indent="0" algn="just" fontAlgn="auto">
              <a:spcAft>
                <a:spcPts val="0"/>
              </a:spcAft>
              <a:buFont typeface="Wingdings" pitchFamily="2" charset="2"/>
              <a:buNone/>
            </a:pPr>
            <a:r>
              <a:rPr lang="fr-FR" sz="1600" dirty="0" smtClean="0"/>
              <a:t>L’activité de change/conversion de ces monnaies virtuelles en devises ayant cours légal entre dans le champ des services de paiements supervisés : Position (2014-P-01) sur le Bitcoin </a:t>
            </a:r>
            <a:r>
              <a:rPr lang="fr-FR" sz="1600" b="0" dirty="0" smtClean="0"/>
              <a:t>« </a:t>
            </a:r>
            <a:r>
              <a:rPr lang="fr-FR" sz="1600" b="0" i="1" dirty="0" smtClean="0"/>
              <a:t>Dans le cadre d’une opération d’achat/vente de Bitcoins contre une monnaie ayant cours légal, l'activité d’intermédiation consistant à recevoir des fonds de l'acheteur de Bitcoins pour les transférer au vendeur de Bitcoins relève de la fourniture de services de paiement. Exercer cette activité à titre habituel en France implique de disposer d'un agrément de prestataire de services de paiement (établissement de crédit, établissement de monnaie électronique ou établissement de paiement) délivré par l’ACPR » </a:t>
            </a:r>
            <a:r>
              <a:rPr lang="fr-FR" sz="1600" b="0" dirty="0" smtClean="0"/>
              <a:t> </a:t>
            </a:r>
          </a:p>
          <a:p>
            <a:pPr marL="0" indent="0" algn="just" fontAlgn="auto">
              <a:spcAft>
                <a:spcPts val="0"/>
              </a:spcAft>
              <a:buFont typeface="Wingdings" pitchFamily="2" charset="2"/>
              <a:buNone/>
            </a:pPr>
            <a:endParaRPr lang="fr-FR" sz="1600" dirty="0" smtClean="0"/>
          </a:p>
          <a:p>
            <a:pPr marL="0" indent="0" algn="just" fontAlgn="auto">
              <a:spcAft>
                <a:spcPts val="0"/>
              </a:spcAft>
              <a:buFont typeface="Wingdings" pitchFamily="2" charset="2"/>
              <a:buNone/>
            </a:pPr>
            <a:r>
              <a:rPr lang="fr-FR" sz="1600" dirty="0" smtClean="0"/>
              <a:t>Les évolutions règlementaires européennes et françaises tendent à renforcer les exigences de lutte contre le blanchiment des capitaux et le financement du terrorisme applicables aux monnaies virtuelles.</a:t>
            </a:r>
            <a:endParaRPr lang="fr-FR" sz="1600" b="0" dirty="0"/>
          </a:p>
        </p:txBody>
      </p:sp>
    </p:spTree>
    <p:extLst>
      <p:ext uri="{BB962C8B-B14F-4D97-AF65-F5344CB8AC3E}">
        <p14:creationId xmlns:p14="http://schemas.microsoft.com/office/powerpoint/2010/main" val="2474407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rôle de la Banque de France</a:t>
            </a:r>
            <a:endParaRPr lang="fr-FR" dirty="0"/>
          </a:p>
        </p:txBody>
      </p:sp>
      <p:sp>
        <p:nvSpPr>
          <p:cNvPr id="3" name="Espace réservé du contenu 2"/>
          <p:cNvSpPr>
            <a:spLocks noGrp="1"/>
          </p:cNvSpPr>
          <p:nvPr>
            <p:ph idx="1"/>
          </p:nvPr>
        </p:nvSpPr>
        <p:spPr/>
        <p:txBody>
          <a:bodyPr/>
          <a:lstStyle/>
          <a:p>
            <a:r>
              <a:rPr lang="fr-FR" dirty="0" smtClean="0"/>
              <a:t> Des tests sont menés par la BDF pour ses besoins propres</a:t>
            </a:r>
          </a:p>
          <a:p>
            <a:pPr lvl="1"/>
            <a:r>
              <a:rPr lang="fr-FR" dirty="0" smtClean="0"/>
              <a:t>Appui de la start-up Labo Blockchain et en collaboration avec la Caisse des Dépôts et des Consignations (CDC)</a:t>
            </a:r>
          </a:p>
          <a:p>
            <a:pPr lvl="1"/>
            <a:r>
              <a:rPr lang="fr-FR" dirty="0" smtClean="0"/>
              <a:t>Référentiels bancaires des identifiants créanciers SEPA (ICS) avec 6 établissements bancaires.</a:t>
            </a:r>
          </a:p>
          <a:p>
            <a:pPr marL="534987" lvl="1" indent="0">
              <a:buNone/>
            </a:pPr>
            <a:endParaRPr lang="fr-FR" dirty="0" smtClean="0"/>
          </a:p>
          <a:p>
            <a:pPr marL="266700" lvl="1" indent="-266700">
              <a:buFont typeface="Wingdings" pitchFamily="2" charset="2"/>
              <a:buChar char="q"/>
            </a:pPr>
            <a:r>
              <a:rPr lang="fr-FR" sz="2400" b="1" dirty="0"/>
              <a:t>Un travail de </a:t>
            </a:r>
            <a:r>
              <a:rPr lang="fr-FR" sz="2400" b="1" dirty="0" smtClean="0"/>
              <a:t>veille par la Banque de France comme banque centrale</a:t>
            </a:r>
            <a:endParaRPr lang="fr-FR" sz="2400" b="1" dirty="0"/>
          </a:p>
          <a:p>
            <a:pPr lvl="1"/>
            <a:r>
              <a:rPr lang="fr-FR" dirty="0" smtClean="0"/>
              <a:t>	Sur </a:t>
            </a:r>
            <a:r>
              <a:rPr lang="fr-FR" dirty="0"/>
              <a:t>la sécurité des moyens de paiement</a:t>
            </a:r>
          </a:p>
          <a:p>
            <a:pPr lvl="1"/>
            <a:r>
              <a:rPr lang="fr-FR" dirty="0"/>
              <a:t>	</a:t>
            </a:r>
            <a:r>
              <a:rPr lang="fr-FR" dirty="0" smtClean="0"/>
              <a:t>Sur </a:t>
            </a:r>
            <a:r>
              <a:rPr lang="fr-FR" dirty="0"/>
              <a:t>l’avenir des </a:t>
            </a:r>
            <a:r>
              <a:rPr lang="fr-FR" dirty="0" smtClean="0"/>
              <a:t>infrastructures </a:t>
            </a:r>
            <a:r>
              <a:rPr lang="fr-FR" dirty="0"/>
              <a:t>de marché</a:t>
            </a:r>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4</a:t>
            </a:fld>
            <a:endParaRPr lang="fr-FR" dirty="0"/>
          </a:p>
        </p:txBody>
      </p:sp>
    </p:spTree>
    <p:extLst>
      <p:ext uri="{BB962C8B-B14F-4D97-AF65-F5344CB8AC3E}">
        <p14:creationId xmlns:p14="http://schemas.microsoft.com/office/powerpoint/2010/main" val="1959177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thématique « Blockchain »</a:t>
            </a:r>
            <a:endParaRPr lang="fr-FR" dirty="0"/>
          </a:p>
        </p:txBody>
      </p:sp>
      <p:sp>
        <p:nvSpPr>
          <p:cNvPr id="3" name="Espace réservé du contenu 2"/>
          <p:cNvSpPr>
            <a:spLocks noGrp="1"/>
          </p:cNvSpPr>
          <p:nvPr>
            <p:ph idx="1"/>
          </p:nvPr>
        </p:nvSpPr>
        <p:spPr>
          <a:xfrm>
            <a:off x="1115616" y="836712"/>
            <a:ext cx="6624638" cy="4637088"/>
          </a:xfrm>
        </p:spPr>
        <p:txBody>
          <a:bodyPr>
            <a:normAutofit fontScale="85000" lnSpcReduction="10000"/>
          </a:bodyPr>
          <a:lstStyle/>
          <a:p>
            <a:r>
              <a:rPr lang="fr-FR" dirty="0"/>
              <a:t> Distinction entre</a:t>
            </a:r>
          </a:p>
          <a:p>
            <a:pPr lvl="1"/>
            <a:r>
              <a:rPr lang="fr-FR" dirty="0" smtClean="0"/>
              <a:t>Technologie Blockchain pour la gestion de registre non financier par des acteurs financiers</a:t>
            </a:r>
          </a:p>
          <a:p>
            <a:pPr lvl="1"/>
            <a:r>
              <a:rPr lang="fr-FR" dirty="0" smtClean="0"/>
              <a:t>Technologie Blockchain pour certifier et enregistrer des transactions financières</a:t>
            </a:r>
          </a:p>
          <a:p>
            <a:r>
              <a:rPr lang="fr-FR" dirty="0" smtClean="0"/>
              <a:t> Veille </a:t>
            </a:r>
            <a:r>
              <a:rPr lang="fr-FR" dirty="0"/>
              <a:t>du pôle FinTech </a:t>
            </a:r>
          </a:p>
          <a:p>
            <a:pPr lvl="1" algn="just"/>
            <a:r>
              <a:rPr lang="fr-FR" dirty="0"/>
              <a:t>en raison de sa contribution à la digitalisation des processus liés (gestion des </a:t>
            </a:r>
            <a:r>
              <a:rPr lang="fr-FR" dirty="0" smtClean="0"/>
              <a:t>registres</a:t>
            </a:r>
            <a:r>
              <a:rPr lang="fr-FR" i="1" dirty="0" smtClean="0"/>
              <a:t>, </a:t>
            </a:r>
            <a:r>
              <a:rPr lang="fr-FR" dirty="0"/>
              <a:t>gestion des back-office bancaires, risque de </a:t>
            </a:r>
            <a:r>
              <a:rPr lang="fr-FR" dirty="0" smtClean="0"/>
              <a:t>règlement-livraison,  relations entre assureurs/réassureurs.)</a:t>
            </a:r>
            <a:endParaRPr lang="fr-FR" dirty="0"/>
          </a:p>
          <a:p>
            <a:pPr lvl="1" algn="just"/>
            <a:r>
              <a:rPr lang="fr-FR" dirty="0"/>
              <a:t>en raison de son caractère innovant et potentiellement « </a:t>
            </a:r>
            <a:r>
              <a:rPr lang="fr-FR" dirty="0" err="1"/>
              <a:t>disrupteur</a:t>
            </a:r>
            <a:r>
              <a:rPr lang="fr-FR" dirty="0"/>
              <a:t> » (sur les systèmes de paiement, sur l’écosystème </a:t>
            </a:r>
            <a:r>
              <a:rPr lang="fr-FR" dirty="0" smtClean="0"/>
              <a:t>bancaire, assurantiel, voire </a:t>
            </a:r>
            <a:r>
              <a:rPr lang="fr-FR" dirty="0"/>
              <a:t>sur </a:t>
            </a:r>
            <a:r>
              <a:rPr lang="fr-FR" dirty="0" smtClean="0"/>
              <a:t>certaines activités des Banques Centrales) </a:t>
            </a:r>
          </a:p>
          <a:p>
            <a:pPr algn="just"/>
            <a:r>
              <a:rPr lang="fr-FR" dirty="0" smtClean="0"/>
              <a:t>Distinction</a:t>
            </a:r>
          </a:p>
          <a:p>
            <a:pPr lvl="1" algn="just"/>
            <a:r>
              <a:rPr lang="fr-FR" dirty="0" err="1" smtClean="0"/>
              <a:t>Blockchains</a:t>
            </a:r>
            <a:r>
              <a:rPr lang="fr-FR" dirty="0" smtClean="0"/>
              <a:t> publiques non </a:t>
            </a:r>
            <a:r>
              <a:rPr lang="fr-FR" dirty="0" err="1" smtClean="0"/>
              <a:t>permissionnées</a:t>
            </a:r>
            <a:r>
              <a:rPr lang="fr-FR" dirty="0" smtClean="0"/>
              <a:t> type Bitcoin</a:t>
            </a:r>
          </a:p>
          <a:p>
            <a:pPr lvl="1" algn="just"/>
            <a:r>
              <a:rPr lang="fr-FR" dirty="0" err="1" smtClean="0"/>
              <a:t>Blockchains</a:t>
            </a:r>
            <a:r>
              <a:rPr lang="fr-FR" dirty="0" smtClean="0"/>
              <a:t> </a:t>
            </a:r>
            <a:r>
              <a:rPr lang="fr-FR" dirty="0" err="1" smtClean="0"/>
              <a:t>permissionnées</a:t>
            </a:r>
            <a:r>
              <a:rPr lang="fr-FR" dirty="0" smtClean="0"/>
              <a:t> ou privées</a:t>
            </a:r>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5</a:t>
            </a:fld>
            <a:endParaRPr lang="fr-FR" dirty="0"/>
          </a:p>
        </p:txBody>
      </p:sp>
    </p:spTree>
    <p:extLst>
      <p:ext uri="{BB962C8B-B14F-4D97-AF65-F5344CB8AC3E}">
        <p14:creationId xmlns:p14="http://schemas.microsoft.com/office/powerpoint/2010/main" val="1150094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ouvertures réglementaires</a:t>
            </a:r>
            <a:endParaRPr lang="fr-FR" dirty="0"/>
          </a:p>
        </p:txBody>
      </p:sp>
      <p:sp>
        <p:nvSpPr>
          <p:cNvPr id="3" name="Espace réservé du contenu 2"/>
          <p:cNvSpPr>
            <a:spLocks noGrp="1"/>
          </p:cNvSpPr>
          <p:nvPr>
            <p:ph idx="1"/>
          </p:nvPr>
        </p:nvSpPr>
        <p:spPr>
          <a:xfrm>
            <a:off x="1071538" y="1285860"/>
            <a:ext cx="7604918" cy="4637088"/>
          </a:xfrm>
        </p:spPr>
        <p:txBody>
          <a:bodyPr>
            <a:normAutofit fontScale="85000" lnSpcReduction="20000"/>
          </a:bodyPr>
          <a:lstStyle/>
          <a:p>
            <a:r>
              <a:rPr lang="fr-FR" dirty="0" smtClean="0"/>
              <a:t>Optimisation de chaînes de valeur réduites, peu industrialisées</a:t>
            </a:r>
          </a:p>
          <a:p>
            <a:pPr marL="0" indent="0">
              <a:buNone/>
            </a:pPr>
            <a:endParaRPr lang="fr-FR" dirty="0" smtClean="0"/>
          </a:p>
          <a:p>
            <a:pPr lvl="1"/>
            <a:r>
              <a:rPr lang="fr-FR" u="sng" dirty="0" smtClean="0"/>
              <a:t>Minibons</a:t>
            </a:r>
          </a:p>
          <a:p>
            <a:pPr marL="534987" lvl="1" indent="0">
              <a:buNone/>
            </a:pPr>
            <a:endParaRPr lang="fr-FR" dirty="0" smtClean="0"/>
          </a:p>
          <a:p>
            <a:pPr marL="534987" lvl="1" indent="0">
              <a:buNone/>
            </a:pPr>
            <a:r>
              <a:rPr lang="fr-FR" dirty="0" smtClean="0"/>
              <a:t>Ordonnance </a:t>
            </a:r>
            <a:r>
              <a:rPr lang="fr-FR" dirty="0"/>
              <a:t>n° 2016-520 du 28 avril 2016 relative aux bons de caisse</a:t>
            </a:r>
          </a:p>
          <a:p>
            <a:pPr marL="534987" lvl="1" indent="0" algn="just">
              <a:buNone/>
            </a:pPr>
            <a:endParaRPr lang="fr-FR" dirty="0" smtClean="0"/>
          </a:p>
          <a:p>
            <a:pPr marL="534987" lvl="1" indent="0" algn="just">
              <a:buNone/>
            </a:pPr>
            <a:r>
              <a:rPr lang="fr-FR" dirty="0" smtClean="0"/>
              <a:t>Art</a:t>
            </a:r>
            <a:r>
              <a:rPr lang="fr-FR" dirty="0"/>
              <a:t>. L. 223-12 du Code monétaire et </a:t>
            </a:r>
            <a:r>
              <a:rPr lang="fr-FR" dirty="0" smtClean="0"/>
              <a:t>financier: « </a:t>
            </a:r>
            <a:r>
              <a:rPr lang="fr-FR" i="1" dirty="0" smtClean="0"/>
              <a:t>Sans </a:t>
            </a:r>
            <a:r>
              <a:rPr lang="fr-FR" i="1" dirty="0"/>
              <a:t>préjudice des dispositions de l'article L. 223-4, l'émission et la cession de minibons peuvent également être inscrites dans un dispositif d'enregistrement électronique partagé permettant l'authentification de ces opérations, dans des conditions, notamment de sécurité, définies par décret en Conseil d'</a:t>
            </a:r>
            <a:r>
              <a:rPr lang="fr-FR" i="1" dirty="0" err="1"/>
              <a:t>Etat</a:t>
            </a:r>
            <a:r>
              <a:rPr lang="fr-FR" i="1" dirty="0" smtClean="0"/>
              <a:t>.</a:t>
            </a:r>
            <a:r>
              <a:rPr lang="fr-FR" dirty="0" smtClean="0"/>
              <a:t> »</a:t>
            </a:r>
          </a:p>
          <a:p>
            <a:pPr lvl="1" algn="just"/>
            <a:endParaRPr lang="fr-FR" dirty="0" smtClean="0"/>
          </a:p>
          <a:p>
            <a:pPr marL="534987" lvl="1" indent="0" algn="just">
              <a:buNone/>
            </a:pPr>
            <a:r>
              <a:rPr lang="fr-FR" dirty="0" smtClean="0">
                <a:sym typeface="Wingdings" panose="05000000000000000000" pitchFamily="2" charset="2"/>
              </a:rPr>
              <a:t></a:t>
            </a:r>
            <a:r>
              <a:rPr lang="fr-FR" dirty="0" smtClean="0"/>
              <a:t> </a:t>
            </a:r>
            <a:r>
              <a:rPr lang="fr-FR" dirty="0"/>
              <a:t>décret doit être pris </a:t>
            </a:r>
            <a:r>
              <a:rPr lang="fr-FR" dirty="0" smtClean="0"/>
              <a:t>prochainement : </a:t>
            </a:r>
            <a:r>
              <a:rPr lang="fr-FR" dirty="0"/>
              <a:t>étude de la faisabilité d’un tel projet, pour garantir que la technologie est assez sûre et mature pour assurer la tenue d’un registre électronique distribué fiable, sécurisé et susceptible d’être audité </a:t>
            </a:r>
            <a:endParaRPr lang="fr-FR" sz="2400"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6</a:t>
            </a:fld>
            <a:endParaRPr lang="fr-FR" dirty="0"/>
          </a:p>
        </p:txBody>
      </p:sp>
    </p:spTree>
    <p:extLst>
      <p:ext uri="{BB962C8B-B14F-4D97-AF65-F5344CB8AC3E}">
        <p14:creationId xmlns:p14="http://schemas.microsoft.com/office/powerpoint/2010/main" val="2404393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ouvertures réglementaires</a:t>
            </a:r>
            <a:endParaRPr lang="fr-FR" dirty="0"/>
          </a:p>
        </p:txBody>
      </p:sp>
      <p:sp>
        <p:nvSpPr>
          <p:cNvPr id="3" name="Espace réservé du contenu 2"/>
          <p:cNvSpPr>
            <a:spLocks noGrp="1"/>
          </p:cNvSpPr>
          <p:nvPr>
            <p:ph idx="1"/>
          </p:nvPr>
        </p:nvSpPr>
        <p:spPr>
          <a:xfrm>
            <a:off x="1071538" y="1285860"/>
            <a:ext cx="7676926" cy="4637088"/>
          </a:xfrm>
        </p:spPr>
        <p:txBody>
          <a:bodyPr>
            <a:normAutofit fontScale="85000" lnSpcReduction="10000"/>
          </a:bodyPr>
          <a:lstStyle/>
          <a:p>
            <a:r>
              <a:rPr lang="fr-FR" dirty="0"/>
              <a:t>Optimisation de chaînes de valeur réduites, peu </a:t>
            </a:r>
            <a:r>
              <a:rPr lang="fr-FR" dirty="0" smtClean="0"/>
              <a:t>industrialisées</a:t>
            </a:r>
          </a:p>
          <a:p>
            <a:pPr lvl="3"/>
            <a:r>
              <a:rPr lang="fr-FR" u="sng" dirty="0" smtClean="0"/>
              <a:t>Titres non cotés</a:t>
            </a:r>
          </a:p>
          <a:p>
            <a:pPr lvl="1"/>
            <a:endParaRPr lang="fr-FR" dirty="0" smtClean="0"/>
          </a:p>
          <a:p>
            <a:pPr marL="534987" lvl="1" indent="0" algn="just">
              <a:buNone/>
            </a:pPr>
            <a:r>
              <a:rPr lang="fr-FR" dirty="0" smtClean="0"/>
              <a:t>Loi du 9 décembre 2016 relatif à la transparence, à la lutte contre la corruption et à la modernisation de la vie économique dite « Sapin 2 »</a:t>
            </a:r>
          </a:p>
          <a:p>
            <a:pPr marL="534987" lvl="1" indent="0" algn="just">
              <a:buNone/>
            </a:pPr>
            <a:endParaRPr lang="fr-FR" dirty="0" smtClean="0"/>
          </a:p>
          <a:p>
            <a:pPr marL="534987" lvl="1" indent="0" algn="just">
              <a:buNone/>
            </a:pPr>
            <a:r>
              <a:rPr lang="fr-FR" dirty="0" smtClean="0"/>
              <a:t>Article 120 Gouvernement habilitée pour prendre une ordonnance pour:</a:t>
            </a:r>
          </a:p>
          <a:p>
            <a:pPr marL="903287" lvl="2" indent="0" algn="just">
              <a:buNone/>
            </a:pPr>
            <a:r>
              <a:rPr lang="fr-FR" dirty="0" smtClean="0"/>
              <a:t>1</a:t>
            </a:r>
            <a:r>
              <a:rPr lang="fr-FR" dirty="0"/>
              <a:t>° Adapter le droit applicable aux titres financiers et aux valeurs mobilières afin de permettre la représentation et la transmission, au moyen d’un dispositif d’enregistrement électronique partagé, des titres financiers qui ne sont pas admis aux opérations d’un dépositaire central ni livrés dans un système de règlement et de livraison d’instruments financiers ; </a:t>
            </a:r>
          </a:p>
          <a:p>
            <a:pPr marL="903287" lvl="2" indent="0" algn="just">
              <a:buNone/>
            </a:pPr>
            <a:r>
              <a:rPr lang="fr-FR" dirty="0"/>
              <a:t>2° Aménager et modifier toutes dispositions de nature législative favorisant la mise en œuvre et tirant les conséquences des modifications apportées en application du 1°.</a:t>
            </a:r>
          </a:p>
          <a:p>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7</a:t>
            </a:fld>
            <a:endParaRPr lang="fr-FR" dirty="0"/>
          </a:p>
        </p:txBody>
      </p:sp>
    </p:spTree>
    <p:extLst>
      <p:ext uri="{BB962C8B-B14F-4D97-AF65-F5344CB8AC3E}">
        <p14:creationId xmlns:p14="http://schemas.microsoft.com/office/powerpoint/2010/main" val="1941403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27384"/>
            <a:ext cx="7272808" cy="785818"/>
          </a:xfrm>
        </p:spPr>
        <p:txBody>
          <a:bodyPr/>
          <a:lstStyle/>
          <a:p>
            <a:r>
              <a:rPr lang="fr-FR" dirty="0"/>
              <a:t>Exemples de </a:t>
            </a:r>
            <a:r>
              <a:rPr lang="fr-FR" dirty="0" smtClean="0"/>
              <a:t>problématiques</a:t>
            </a:r>
            <a:endParaRPr lang="fr-FR" dirty="0"/>
          </a:p>
        </p:txBody>
      </p:sp>
      <p:sp>
        <p:nvSpPr>
          <p:cNvPr id="3" name="Espace réservé du contenu 2"/>
          <p:cNvSpPr>
            <a:spLocks noGrp="1"/>
          </p:cNvSpPr>
          <p:nvPr>
            <p:ph idx="1"/>
          </p:nvPr>
        </p:nvSpPr>
        <p:spPr>
          <a:xfrm>
            <a:off x="251520" y="836712"/>
            <a:ext cx="8424936" cy="5256584"/>
          </a:xfrm>
        </p:spPr>
        <p:txBody>
          <a:bodyPr>
            <a:normAutofit fontScale="85000" lnSpcReduction="20000"/>
          </a:bodyPr>
          <a:lstStyle/>
          <a:p>
            <a:pPr lvl="1"/>
            <a:endParaRPr lang="fr-FR" dirty="0"/>
          </a:p>
          <a:p>
            <a:pPr lvl="1"/>
            <a:r>
              <a:rPr lang="fr-FR" dirty="0" smtClean="0"/>
              <a:t>Non exhaustivement…</a:t>
            </a:r>
          </a:p>
          <a:p>
            <a:pPr lvl="1"/>
            <a:r>
              <a:rPr lang="fr-FR" dirty="0" smtClean="0"/>
              <a:t>Adaptation </a:t>
            </a:r>
            <a:r>
              <a:rPr lang="fr-FR" dirty="0"/>
              <a:t>du droit des titres pour en permettre la gestion sur une </a:t>
            </a:r>
            <a:r>
              <a:rPr lang="fr-FR" dirty="0" err="1" smtClean="0"/>
              <a:t>Blockchain</a:t>
            </a:r>
            <a:endParaRPr lang="fr-FR" dirty="0" smtClean="0"/>
          </a:p>
          <a:p>
            <a:pPr lvl="2"/>
            <a:r>
              <a:rPr lang="fr-FR" dirty="0" smtClean="0"/>
              <a:t>Valeur juridique du titre sur un registre distribué</a:t>
            </a:r>
          </a:p>
          <a:p>
            <a:pPr lvl="2"/>
            <a:r>
              <a:rPr lang="fr-FR" dirty="0" smtClean="0"/>
              <a:t>Titre lui-même ou preuve de détention du titre ou outil technologique de gestion des titres ?</a:t>
            </a:r>
          </a:p>
          <a:p>
            <a:pPr lvl="2"/>
            <a:r>
              <a:rPr lang="fr-FR" dirty="0" smtClean="0"/>
              <a:t>Opposabilité de ce qui est inscrit dans le registre.</a:t>
            </a:r>
          </a:p>
          <a:p>
            <a:pPr lvl="2"/>
            <a:r>
              <a:rPr lang="fr-FR" dirty="0" smtClean="0"/>
              <a:t>Réversibilité des opérations.</a:t>
            </a:r>
          </a:p>
          <a:p>
            <a:pPr lvl="2"/>
            <a:r>
              <a:rPr lang="fr-FR" dirty="0" smtClean="0"/>
              <a:t>Quel type de registre distribué (public ? </a:t>
            </a:r>
            <a:r>
              <a:rPr lang="fr-FR" dirty="0" err="1" smtClean="0"/>
              <a:t>Permissionné</a:t>
            </a:r>
            <a:r>
              <a:rPr lang="fr-FR" dirty="0" smtClean="0"/>
              <a:t> ?) </a:t>
            </a:r>
          </a:p>
          <a:p>
            <a:pPr lvl="2"/>
            <a:r>
              <a:rPr lang="fr-FR" dirty="0" smtClean="0"/>
              <a:t>Gouvernance du registre distribué (rôle du superviseur ? Territorialité …)</a:t>
            </a:r>
          </a:p>
          <a:p>
            <a:pPr lvl="1"/>
            <a:r>
              <a:rPr lang="fr-FR" dirty="0" smtClean="0"/>
              <a:t>Autres sujets </a:t>
            </a:r>
          </a:p>
          <a:p>
            <a:pPr lvl="2"/>
            <a:r>
              <a:rPr lang="fr-FR" dirty="0" smtClean="0"/>
              <a:t>Sujet du DVP (Delivery Versus </a:t>
            </a:r>
            <a:r>
              <a:rPr lang="fr-FR" dirty="0" err="1" smtClean="0"/>
              <a:t>Payment</a:t>
            </a:r>
            <a:r>
              <a:rPr lang="fr-FR" dirty="0" smtClean="0"/>
              <a:t>) </a:t>
            </a:r>
          </a:p>
          <a:p>
            <a:pPr lvl="2"/>
            <a:r>
              <a:rPr lang="fr-FR" dirty="0" smtClean="0"/>
              <a:t>Interactions avec les problématiques de protection des données (confidentialité, droit à l’oubli). Articulation transparence/vie privée.</a:t>
            </a:r>
            <a:r>
              <a:rPr lang="fr-FR" dirty="0"/>
              <a:t> Question des obligations KYC/LCBFT</a:t>
            </a:r>
          </a:p>
          <a:p>
            <a:pPr lvl="2"/>
            <a:r>
              <a:rPr lang="fr-FR" dirty="0" smtClean="0"/>
              <a:t>Valeur juridique de ce qui sera envoyé dans le registre: niveau de signature électronique (règlement </a:t>
            </a:r>
            <a:r>
              <a:rPr lang="fr-FR" dirty="0" err="1" smtClean="0"/>
              <a:t>eiDAS</a:t>
            </a:r>
            <a:r>
              <a:rPr lang="fr-FR" dirty="0" smtClean="0"/>
              <a:t>)</a:t>
            </a:r>
          </a:p>
          <a:p>
            <a:pPr lvl="2"/>
            <a:r>
              <a:rPr lang="fr-FR" dirty="0" smtClean="0"/>
              <a:t>Utilisation obligatoire/facultative ? Décision juridiquement contraignante d’utilisation (AG ?) ?</a:t>
            </a:r>
          </a:p>
          <a:p>
            <a:pPr lvl="2"/>
            <a:r>
              <a:rPr lang="fr-FR" dirty="0" err="1" smtClean="0"/>
              <a:t>Cybersécurité</a:t>
            </a:r>
            <a:r>
              <a:rPr lang="fr-FR" dirty="0" smtClean="0"/>
              <a:t> (caractère infalsifiable) / Pérennité-Résolution</a:t>
            </a:r>
          </a:p>
          <a:p>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8</a:t>
            </a:fld>
            <a:endParaRPr lang="fr-FR" dirty="0"/>
          </a:p>
        </p:txBody>
      </p:sp>
    </p:spTree>
    <p:extLst>
      <p:ext uri="{BB962C8B-B14F-4D97-AF65-F5344CB8AC3E}">
        <p14:creationId xmlns:p14="http://schemas.microsoft.com/office/powerpoint/2010/main" val="2545556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SWOT</a:t>
            </a:r>
            <a:endParaRPr lang="fr-FR" dirty="0"/>
          </a:p>
        </p:txBody>
      </p:sp>
      <p:sp>
        <p:nvSpPr>
          <p:cNvPr id="4" name="Espace réservé du numéro de diapositive 3"/>
          <p:cNvSpPr>
            <a:spLocks noGrp="1"/>
          </p:cNvSpPr>
          <p:nvPr>
            <p:ph type="sldNum" sz="quarter" idx="4"/>
          </p:nvPr>
        </p:nvSpPr>
        <p:spPr/>
        <p:txBody>
          <a:bodyPr/>
          <a:lstStyle/>
          <a:p>
            <a:pPr>
              <a:defRPr/>
            </a:pPr>
            <a:fld id="{AC59C542-C6E0-4E39-86B7-1D85B8646B56}" type="slidenum">
              <a:rPr lang="fr-FR" smtClean="0"/>
              <a:pPr>
                <a:defRPr/>
              </a:pPr>
              <a:t>9</a:t>
            </a:fld>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638624602"/>
              </p:ext>
            </p:extLst>
          </p:nvPr>
        </p:nvGraphicFramePr>
        <p:xfrm>
          <a:off x="179512" y="692696"/>
          <a:ext cx="8640960" cy="5577840"/>
        </p:xfrm>
        <a:graphic>
          <a:graphicData uri="http://schemas.openxmlformats.org/drawingml/2006/table">
            <a:tbl>
              <a:tblPr firstRow="1" bandRow="1">
                <a:tableStyleId>{5C22544A-7EE6-4342-B048-85BDC9FD1C3A}</a:tableStyleId>
              </a:tblPr>
              <a:tblGrid>
                <a:gridCol w="4320480"/>
                <a:gridCol w="4320480"/>
              </a:tblGrid>
              <a:tr h="351497">
                <a:tc>
                  <a:txBody>
                    <a:bodyPr/>
                    <a:lstStyle/>
                    <a:p>
                      <a:r>
                        <a:rPr lang="fr-FR" dirty="0" smtClean="0"/>
                        <a:t>Forces/Opportunités</a:t>
                      </a:r>
                      <a:endParaRPr lang="fr-FR" dirty="0"/>
                    </a:p>
                  </a:txBody>
                  <a:tcPr>
                    <a:solidFill>
                      <a:srgbClr val="00B050"/>
                    </a:solidFill>
                  </a:tcPr>
                </a:tc>
                <a:tc>
                  <a:txBody>
                    <a:bodyPr/>
                    <a:lstStyle/>
                    <a:p>
                      <a:r>
                        <a:rPr lang="fr-FR" dirty="0" smtClean="0"/>
                        <a:t>Faiblesses/Risques</a:t>
                      </a:r>
                      <a:endParaRPr lang="fr-FR" dirty="0"/>
                    </a:p>
                  </a:txBody>
                  <a:tcPr>
                    <a:solidFill>
                      <a:schemeClr val="accent2">
                        <a:lumMod val="75000"/>
                      </a:schemeClr>
                    </a:solidFill>
                  </a:tcPr>
                </a:tc>
              </a:tr>
              <a:tr h="4833079">
                <a:tc>
                  <a:txBody>
                    <a:bodyPr/>
                    <a:lstStyle/>
                    <a:p>
                      <a:pPr marL="285750" indent="-285750">
                        <a:buFont typeface="Arial" panose="020B0604020202020204" pitchFamily="34" charset="0"/>
                        <a:buChar char="•"/>
                      </a:pPr>
                      <a:r>
                        <a:rPr lang="fr-FR" sz="1600" dirty="0" smtClean="0">
                          <a:latin typeface="Arial" panose="020B0604020202020204" pitchFamily="34" charset="0"/>
                          <a:cs typeface="Arial" panose="020B0604020202020204" pitchFamily="34" charset="0"/>
                        </a:rPr>
                        <a:t>Absence de tiers de confiance centralisateur et registre distribué: rapidité</a:t>
                      </a:r>
                      <a:r>
                        <a:rPr lang="fr-FR" sz="1600" baseline="0" dirty="0" smtClean="0">
                          <a:latin typeface="Arial" panose="020B0604020202020204" pitchFamily="34" charset="0"/>
                          <a:cs typeface="Arial" panose="020B0604020202020204" pitchFamily="34" charset="0"/>
                        </a:rPr>
                        <a:t> des transactions,</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Résistance du registre aux attaques de part sa caractéristique distribuée et les techniques cryptographiques de sécurisation et consensus.</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Traçabilité permanente des opérations</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Immuabilité qui est aussi une limitation (pas de possibilité de corriger des erreurs ou effectuer aisément des modifications en environnement test)</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Nouvelles fonctionnalités d’automatisation (</a:t>
                      </a:r>
                      <a:r>
                        <a:rPr lang="fr-FR" sz="1600" baseline="0" dirty="0" err="1" smtClean="0">
                          <a:latin typeface="Arial" panose="020B0604020202020204" pitchFamily="34" charset="0"/>
                          <a:cs typeface="Arial" panose="020B0604020202020204" pitchFamily="34" charset="0"/>
                        </a:rPr>
                        <a:t>smartcontracts</a:t>
                      </a:r>
                      <a:r>
                        <a:rPr lang="fr-FR" sz="1600" baseline="0" dirty="0" smtClean="0">
                          <a:latin typeface="Arial" panose="020B0604020202020204" pitchFamily="34" charset="0"/>
                          <a:cs typeface="Arial" panose="020B0604020202020204" pitchFamily="34" charset="0"/>
                        </a:rPr>
                        <a:t> et Oracles)</a:t>
                      </a:r>
                      <a:endParaRPr lang="fr-FR" sz="1600" dirty="0" smtClean="0">
                        <a:latin typeface="Arial" panose="020B0604020202020204" pitchFamily="34" charset="0"/>
                        <a:cs typeface="Arial" panose="020B0604020202020204" pitchFamily="34" charset="0"/>
                      </a:endParaRPr>
                    </a:p>
                    <a:p>
                      <a:endParaRPr lang="fr-FR" sz="1600" baseline="0" dirty="0" smtClean="0">
                        <a:latin typeface="Arial" panose="020B0604020202020204" pitchFamily="34" charset="0"/>
                        <a:cs typeface="Arial" panose="020B0604020202020204" pitchFamily="34" charset="0"/>
                      </a:endParaRPr>
                    </a:p>
                  </a:txBody>
                  <a:tcPr>
                    <a:noFill/>
                  </a:tcPr>
                </a:tc>
                <a:tc>
                  <a:txBody>
                    <a:bodyPr/>
                    <a:lstStyle/>
                    <a:p>
                      <a:pPr marL="285750" indent="-285750">
                        <a:buFont typeface="Arial" panose="020B0604020202020204" pitchFamily="34" charset="0"/>
                        <a:buChar char="•"/>
                      </a:pPr>
                      <a:r>
                        <a:rPr lang="fr-FR" sz="1600" dirty="0" smtClean="0">
                          <a:latin typeface="Arial" panose="020B0604020202020204" pitchFamily="34" charset="0"/>
                          <a:cs typeface="Arial" panose="020B0604020202020204" pitchFamily="34" charset="0"/>
                        </a:rPr>
                        <a:t>Solutions très diverses (</a:t>
                      </a:r>
                      <a:r>
                        <a:rPr lang="fr-FR" sz="1600" dirty="0" err="1" smtClean="0">
                          <a:latin typeface="Arial" panose="020B0604020202020204" pitchFamily="34" charset="0"/>
                          <a:cs typeface="Arial" panose="020B0604020202020204" pitchFamily="34" charset="0"/>
                        </a:rPr>
                        <a:t>Blockhain</a:t>
                      </a:r>
                      <a:r>
                        <a:rPr lang="fr-FR" sz="1600" dirty="0" smtClean="0">
                          <a:latin typeface="Arial" panose="020B0604020202020204" pitchFamily="34" charset="0"/>
                          <a:cs typeface="Arial" panose="020B0604020202020204" pitchFamily="34" charset="0"/>
                        </a:rPr>
                        <a:t> privée, </a:t>
                      </a:r>
                      <a:r>
                        <a:rPr lang="fr-FR" sz="1600" dirty="0" err="1" smtClean="0">
                          <a:latin typeface="Arial" panose="020B0604020202020204" pitchFamily="34" charset="0"/>
                          <a:cs typeface="Arial" panose="020B0604020202020204" pitchFamily="34" charset="0"/>
                        </a:rPr>
                        <a:t>permissionnée</a:t>
                      </a:r>
                      <a:r>
                        <a:rPr lang="fr-FR" sz="1600" baseline="0" dirty="0" smtClean="0">
                          <a:latin typeface="Arial" panose="020B0604020202020204" pitchFamily="34" charset="0"/>
                          <a:cs typeface="Arial" panose="020B0604020202020204" pitchFamily="34" charset="0"/>
                        </a:rPr>
                        <a:t> et publique)</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Gouvernance de la blockchain: accès libres aux transactions en mode blockchain publique (vs. environnement bancaire confidentiel)</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Résistance à la cybercriminalité: attaques en déni de service, risque de concentration des fermes de minage</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Limitations en termes de volumes de traitements (taille des blocs, capacité à intégrer des documents cryptés)</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Problématiques de lutte anti-blanchiment (utilisation de pseudonymes)</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Questions juridiques: valeur juridique d’un Smart </a:t>
                      </a:r>
                      <a:r>
                        <a:rPr lang="fr-FR" sz="1600" baseline="0" dirty="0" err="1" smtClean="0">
                          <a:latin typeface="Arial" panose="020B0604020202020204" pitchFamily="34" charset="0"/>
                          <a:cs typeface="Arial" panose="020B0604020202020204" pitchFamily="34" charset="0"/>
                        </a:rPr>
                        <a:t>contract</a:t>
                      </a:r>
                      <a:r>
                        <a:rPr lang="fr-FR" sz="1600" baseline="0" dirty="0" smtClean="0">
                          <a:latin typeface="Arial" panose="020B0604020202020204" pitchFamily="34" charset="0"/>
                          <a:cs typeface="Arial" panose="020B0604020202020204" pitchFamily="34" charset="0"/>
                        </a:rPr>
                        <a:t>? D’une transaction? Identification des responsabilités dans un système décentralisé?</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Coût (énergétique) du mécanisme de consensus cryptographique</a:t>
                      </a:r>
                    </a:p>
                    <a:p>
                      <a:pPr marL="285750" indent="-285750">
                        <a:buFont typeface="Arial" panose="020B0604020202020204" pitchFamily="34" charset="0"/>
                        <a:buChar char="•"/>
                      </a:pPr>
                      <a:r>
                        <a:rPr lang="fr-FR" sz="1600" baseline="0" dirty="0" smtClean="0">
                          <a:latin typeface="Arial" panose="020B0604020202020204" pitchFamily="34" charset="0"/>
                          <a:cs typeface="Arial" panose="020B0604020202020204" pitchFamily="34" charset="0"/>
                        </a:rPr>
                        <a:t>Pérennité et résolution</a:t>
                      </a:r>
                      <a:endParaRPr lang="fr-FR" sz="1600" dirty="0" smtClean="0">
                        <a:latin typeface="Arial" panose="020B0604020202020204" pitchFamily="34" charset="0"/>
                        <a:cs typeface="Arial" panose="020B0604020202020204" pitchFamily="34" charset="0"/>
                      </a:endParaRPr>
                    </a:p>
                  </a:txBody>
                  <a:tcPr>
                    <a:noFill/>
                  </a:tcPr>
                </a:tc>
              </a:tr>
            </a:tbl>
          </a:graphicData>
        </a:graphic>
      </p:graphicFrame>
    </p:spTree>
    <p:extLst>
      <p:ext uri="{BB962C8B-B14F-4D97-AF65-F5344CB8AC3E}">
        <p14:creationId xmlns:p14="http://schemas.microsoft.com/office/powerpoint/2010/main" val="2352631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5840</TotalTime>
  <Words>1250</Words>
  <Application>Microsoft Office PowerPoint</Application>
  <PresentationFormat>Affichage à l'écran (4:3)</PresentationFormat>
  <Paragraphs>158</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Presentation</vt:lpstr>
      <vt:lpstr>            Didier WARZEE  Blockchain &amp; Robotics – Enjeux réglementaires        </vt:lpstr>
      <vt:lpstr>Le pôle FinTech-Innovation (ACPR)</vt:lpstr>
      <vt:lpstr>La thématique « Blockchain »</vt:lpstr>
      <vt:lpstr>Le rôle de la Banque de France</vt:lpstr>
      <vt:lpstr>La thématique « Blockchain »</vt:lpstr>
      <vt:lpstr>2 ouvertures réglementaires</vt:lpstr>
      <vt:lpstr>2 ouvertures réglementaires</vt:lpstr>
      <vt:lpstr>Exemples de problématiques</vt:lpstr>
      <vt:lpstr>SWOT</vt:lpstr>
      <vt:lpstr>ACPR et Blockchain</vt:lpstr>
      <vt:lpstr>Intelligence artificielle et Robots</vt:lpstr>
      <vt:lpstr>Intelligence artificielle et Robots</vt:lpstr>
      <vt:lpstr>Les points d’attention de l’ACPR</vt:lpstr>
    </vt:vector>
  </TitlesOfParts>
  <Company>Banque de France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x818682</dc:creator>
  <dc:description>Modèle : Presentation.potx (version 11/2011)</dc:description>
  <cp:lastModifiedBy>Jeannette NGUYEN</cp:lastModifiedBy>
  <cp:revision>593</cp:revision>
  <cp:lastPrinted>2016-07-21T11:15:32Z</cp:lastPrinted>
  <dcterms:created xsi:type="dcterms:W3CDTF">2014-10-22T13:23:26Z</dcterms:created>
  <dcterms:modified xsi:type="dcterms:W3CDTF">2017-08-28T09:40:45Z</dcterms:modified>
</cp:coreProperties>
</file>